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80.jpg" ContentType="image/jpeg"/>
  <Override PartName="/ppt/media/image81.jpg" ContentType="image/jpeg"/>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057" r:id="rId1"/>
  </p:sldMasterIdLst>
  <p:notesMasterIdLst>
    <p:notesMasterId r:id="rId43"/>
  </p:notesMasterIdLst>
  <p:sldIdLst>
    <p:sldId id="256" r:id="rId2"/>
    <p:sldId id="297" r:id="rId3"/>
    <p:sldId id="259" r:id="rId4"/>
    <p:sldId id="327" r:id="rId5"/>
    <p:sldId id="260" r:id="rId6"/>
    <p:sldId id="291" r:id="rId7"/>
    <p:sldId id="289" r:id="rId8"/>
    <p:sldId id="301" r:id="rId9"/>
    <p:sldId id="268" r:id="rId10"/>
    <p:sldId id="269" r:id="rId11"/>
    <p:sldId id="303" r:id="rId12"/>
    <p:sldId id="307" r:id="rId13"/>
    <p:sldId id="305" r:id="rId14"/>
    <p:sldId id="306" r:id="rId15"/>
    <p:sldId id="308" r:id="rId16"/>
    <p:sldId id="302" r:id="rId17"/>
    <p:sldId id="272" r:id="rId18"/>
    <p:sldId id="293" r:id="rId19"/>
    <p:sldId id="284" r:id="rId20"/>
    <p:sldId id="292" r:id="rId21"/>
    <p:sldId id="300" r:id="rId22"/>
    <p:sldId id="304" r:id="rId23"/>
    <p:sldId id="277" r:id="rId24"/>
    <p:sldId id="285" r:id="rId25"/>
    <p:sldId id="278" r:id="rId26"/>
    <p:sldId id="298" r:id="rId27"/>
    <p:sldId id="309" r:id="rId28"/>
    <p:sldId id="317" r:id="rId29"/>
    <p:sldId id="313" r:id="rId30"/>
    <p:sldId id="318" r:id="rId31"/>
    <p:sldId id="319" r:id="rId32"/>
    <p:sldId id="320" r:id="rId33"/>
    <p:sldId id="321" r:id="rId34"/>
    <p:sldId id="322" r:id="rId35"/>
    <p:sldId id="323" r:id="rId36"/>
    <p:sldId id="324" r:id="rId37"/>
    <p:sldId id="325" r:id="rId38"/>
    <p:sldId id="326" r:id="rId39"/>
    <p:sldId id="310" r:id="rId40"/>
    <p:sldId id="311" r:id="rId41"/>
    <p:sldId id="316" r:id="rId42"/>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95" autoAdjust="0"/>
  </p:normalViewPr>
  <p:slideViewPr>
    <p:cSldViewPr>
      <p:cViewPr varScale="1">
        <p:scale>
          <a:sx n="64" d="100"/>
          <a:sy n="64" d="100"/>
        </p:scale>
        <p:origin x="1566" y="22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1" Type="http://schemas.openxmlformats.org/officeDocument/2006/relationships/image" Target="../media/image11.jpeg"/></Relationships>
</file>

<file path=ppt/diagrams/_rels/data10.xml.rels><?xml version="1.0" encoding="UTF-8" standalone="yes"?>
<Relationships xmlns="http://schemas.openxmlformats.org/package/2006/relationships"><Relationship Id="rId1" Type="http://schemas.openxmlformats.org/officeDocument/2006/relationships/image" Target="../media/image22.jpeg"/></Relationships>
</file>

<file path=ppt/diagrams/_rels/data11.xml.rels><?xml version="1.0" encoding="UTF-8" standalone="yes"?>
<Relationships xmlns="http://schemas.openxmlformats.org/package/2006/relationships"><Relationship Id="rId1" Type="http://schemas.openxmlformats.org/officeDocument/2006/relationships/image" Target="../media/image23.jpeg"/></Relationships>
</file>

<file path=ppt/diagrams/_rels/data12.xml.rels><?xml version="1.0" encoding="UTF-8" standalone="yes"?>
<Relationships xmlns="http://schemas.openxmlformats.org/package/2006/relationships"><Relationship Id="rId1" Type="http://schemas.openxmlformats.org/officeDocument/2006/relationships/image" Target="../media/image24.png"/></Relationships>
</file>

<file path=ppt/diagrams/_rels/data13.xml.rels><?xml version="1.0" encoding="UTF-8" standalone="yes"?>
<Relationships xmlns="http://schemas.openxmlformats.org/package/2006/relationships"><Relationship Id="rId1" Type="http://schemas.openxmlformats.org/officeDocument/2006/relationships/image" Target="../media/image25.png"/></Relationships>
</file>

<file path=ppt/diagrams/_rels/data14.xml.rels><?xml version="1.0" encoding="UTF-8" standalone="yes"?>
<Relationships xmlns="http://schemas.openxmlformats.org/package/2006/relationships"><Relationship Id="rId1" Type="http://schemas.openxmlformats.org/officeDocument/2006/relationships/image" Target="../media/image26.jpeg"/></Relationships>
</file>

<file path=ppt/diagrams/_rels/data15.xml.rels><?xml version="1.0" encoding="UTF-8" standalone="yes"?>
<Relationships xmlns="http://schemas.openxmlformats.org/package/2006/relationships"><Relationship Id="rId1" Type="http://schemas.openxmlformats.org/officeDocument/2006/relationships/image" Target="../media/image27.jpeg"/></Relationships>
</file>

<file path=ppt/diagrams/_rels/data2.xml.rels><?xml version="1.0" encoding="UTF-8" standalone="yes"?>
<Relationships xmlns="http://schemas.openxmlformats.org/package/2006/relationships"><Relationship Id="rId1" Type="http://schemas.openxmlformats.org/officeDocument/2006/relationships/image" Target="../media/image12.jpeg"/></Relationships>
</file>

<file path=ppt/diagrams/_rels/data3.xml.rels><?xml version="1.0" encoding="UTF-8" standalone="yes"?>
<Relationships xmlns="http://schemas.openxmlformats.org/package/2006/relationships"><Relationship Id="rId1" Type="http://schemas.openxmlformats.org/officeDocument/2006/relationships/image" Target="../media/image13.jpeg"/></Relationships>
</file>

<file path=ppt/diagrams/_rels/data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facebook.com/ConagopareZamoraCh?__cft__%5b0%5d=AZW0Yt9Palgr4WRcjDGlJerLz9ZNcK9bYS86Ha_Xo8ZEb_0UcATocbT66nDJep1UtUR_Hp9mwbVPlGcCexjYbo3HmB6R5qeB1LVVFt2Y5cZmAYqnj4Qna0B1Hij8siSBgQOxd00m2LcASYudHdMAYPhECqRpCkXtf89tS04rLlSSB9eglwEPZd7bcW-Xk8wwUtk&amp;__tn__=-%5dK-R" TargetMode="External"/><Relationship Id="rId1" Type="http://schemas.openxmlformats.org/officeDocument/2006/relationships/hyperlink" Target="https://www.facebook.com/hashtag/machala?__eep__=6&amp;__cft__%5b0%5d=AZW0Yt9Palgr4WRcjDGlJerLz9ZNcK9bYS86Ha_Xo8ZEb_0UcATocbT66nDJep1UtUR_Hp9mwbVPlGcCexjYbo3HmB6R5qeB1LVVFt2Y5cZmAYqnj4Qna0B1Hij8siSBgQOxd00m2LcASYudHdMAYPhECqRpCkXtf89tS04rLlSSB9eglwEPZd7bcW-Xk8wwUtk&amp;__tn__=*NK-R" TargetMode="External"/></Relationships>
</file>

<file path=ppt/diagrams/_rels/data5.xml.rels><?xml version="1.0" encoding="UTF-8" standalone="yes"?>
<Relationships xmlns="http://schemas.openxmlformats.org/package/2006/relationships"><Relationship Id="rId1" Type="http://schemas.openxmlformats.org/officeDocument/2006/relationships/image" Target="../media/image15.jpeg"/></Relationships>
</file>

<file path=ppt/diagrams/_rels/data6.xml.rels><?xml version="1.0" encoding="UTF-8" standalone="yes"?>
<Relationships xmlns="http://schemas.openxmlformats.org/package/2006/relationships"><Relationship Id="rId1" Type="http://schemas.openxmlformats.org/officeDocument/2006/relationships/image" Target="../media/image16.jpeg"/></Relationships>
</file>

<file path=ppt/diagrams/_rels/data7.xml.rels><?xml version="1.0" encoding="UTF-8" standalone="yes"?>
<Relationships xmlns="http://schemas.openxmlformats.org/package/2006/relationships"><Relationship Id="rId1" Type="http://schemas.openxmlformats.org/officeDocument/2006/relationships/image" Target="../media/image17.jpeg"/></Relationships>
</file>

<file path=ppt/diagrams/_rels/data8.xml.rels><?xml version="1.0" encoding="UTF-8" standalone="yes"?>
<Relationships xmlns="http://schemas.openxmlformats.org/package/2006/relationships"><Relationship Id="rId1" Type="http://schemas.openxmlformats.org/officeDocument/2006/relationships/image" Target="../media/image18.jpeg"/></Relationships>
</file>

<file path=ppt/diagrams/_rels/data9.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26.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facebook.com/ConagopareZamoraCh?__cft__%5b0%5d=AZW0Yt9Palgr4WRcjDGlJerLz9ZNcK9bYS86Ha_Xo8ZEb_0UcATocbT66nDJep1UtUR_Hp9mwbVPlGcCexjYbo3HmB6R5qeB1LVVFt2Y5cZmAYqnj4Qna0B1Hij8siSBgQOxd00m2LcASYudHdMAYPhECqRpCkXtf89tS04rLlSSB9eglwEPZd7bcW-Xk8wwUtk&amp;__tn__=-%5dK-R" TargetMode="External"/><Relationship Id="rId1" Type="http://schemas.openxmlformats.org/officeDocument/2006/relationships/hyperlink" Target="https://www.facebook.com/hashtag/machala?__eep__=6&amp;__cft__%5b0%5d=AZW0Yt9Palgr4WRcjDGlJerLz9ZNcK9bYS86Ha_Xo8ZEb_0UcATocbT66nDJep1UtUR_Hp9mwbVPlGcCexjYbo3HmB6R5qeB1LVVFt2Y5cZmAYqnj4Qna0B1Hij8siSBgQOxd00m2LcASYudHdMAYPhECqRpCkXtf89tS04rLlSSB9eglwEPZd7bcW-Xk8wwUtk&amp;__tn__=*NK-R" TargetMode="External"/></Relationships>
</file>

<file path=ppt/diagrams/_rels/drawing5.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6.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67ED64-88DC-4E10-9DAB-92C0AB78CB62}"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259B5EC1-4B9D-49C1-ACA9-F8A91F0852F9}">
      <dgm:prSet phldrT="[Texto]"/>
      <dgm:spPr>
        <a:solidFill>
          <a:schemeClr val="tx1"/>
        </a:solidFill>
      </dgm:spPr>
      <dgm:t>
        <a:bodyPr/>
        <a:lstStyle/>
        <a:p>
          <a:pPr algn="l">
            <a:buClrTx/>
            <a:buSzTx/>
            <a:buFontTx/>
            <a:buNone/>
          </a:pPr>
          <a:r>
            <a:rPr kumimoji="0" lang="es-EC" altLang="es-EC" b="1" i="1" u="none" strike="noStrike" cap="none" normalizeH="0" baseline="0" dirty="0">
              <a:ln>
                <a:noFill/>
              </a:ln>
              <a:solidFill>
                <a:srgbClr val="002060"/>
              </a:solidFill>
              <a:effectLst/>
              <a:latin typeface="+mj-lt"/>
              <a:cs typeface="Segoe UI Historic" panose="020B0502040204020203" pitchFamily="34" charset="0"/>
            </a:rPr>
            <a:t>                       29-01-2024.      </a:t>
          </a:r>
          <a:r>
            <a:rPr lang="es-EC" altLang="es-EC" b="1" dirty="0">
              <a:solidFill>
                <a:srgbClr val="002060"/>
              </a:solidFill>
              <a:latin typeface="+mj-lt"/>
              <a:cs typeface="Segoe UI Historic" panose="020B0502040204020203" pitchFamily="34" charset="0"/>
            </a:rPr>
            <a:t>Reunión </a:t>
          </a:r>
          <a:r>
            <a:rPr lang="es-EC" altLang="es-EC" b="1" dirty="0" err="1">
              <a:solidFill>
                <a:srgbClr val="002060"/>
              </a:solidFill>
              <a:latin typeface="+mj-lt"/>
              <a:cs typeface="Segoe UI Historic" panose="020B0502040204020203" pitchFamily="34" charset="0"/>
            </a:rPr>
            <a:t>STCTEA</a:t>
          </a:r>
          <a:r>
            <a:rPr kumimoji="0" lang="es-EC" altLang="es-EC" b="1" i="0" u="none" strike="noStrike" cap="none" normalizeH="0" baseline="0" dirty="0">
              <a:ln>
                <a:noFill/>
              </a:ln>
              <a:solidFill>
                <a:srgbClr val="002060"/>
              </a:solidFill>
              <a:effectLst/>
              <a:latin typeface="+mj-lt"/>
              <a:cs typeface="Segoe UI Historic" panose="020B0502040204020203" pitchFamily="34" charset="0"/>
            </a:rPr>
            <a:t>        </a:t>
          </a:r>
          <a:endParaRPr kumimoji="0" lang="es-EC" altLang="es-EC" b="1" i="0" u="none" strike="noStrike" cap="none" normalizeH="0" baseline="0" dirty="0">
            <a:ln>
              <a:noFill/>
            </a:ln>
            <a:solidFill>
              <a:srgbClr val="002060"/>
            </a:solidFill>
            <a:effectLst/>
            <a:latin typeface="+mj-lt"/>
          </a:endParaRPr>
        </a:p>
        <a:p>
          <a:pPr algn="just">
            <a:buClrTx/>
            <a:buSzTx/>
            <a:buFontTx/>
            <a:buNone/>
          </a:pPr>
          <a:r>
            <a:rPr lang="es-MX" b="0" i="0" dirty="0">
              <a:solidFill>
                <a:srgbClr val="050505"/>
              </a:solidFill>
              <a:effectLst/>
              <a:latin typeface="+mj-lt"/>
            </a:rPr>
            <a:t>	En las instalaciones de Conagopare Zamora 	Chinchipe, se llevó a cabo la reunión de 	trabajo con la Presidenta y la Secretaria 	Técnica de la 	Amazonia, dónde estuvieron 	presentes los tres niveles de gobiernos, 	parroquial, cantonal y provincial. </a:t>
          </a:r>
          <a:endParaRPr lang="es-EC" dirty="0">
            <a:latin typeface="+mj-lt"/>
          </a:endParaRPr>
        </a:p>
      </dgm:t>
    </dgm:pt>
    <dgm:pt modelId="{21C90096-A676-4078-8042-46F9A8B6776C}" type="parTrans" cxnId="{B4A5CA0E-D577-42BB-B638-BD7C5CA2998B}">
      <dgm:prSet/>
      <dgm:spPr/>
      <dgm:t>
        <a:bodyPr/>
        <a:lstStyle/>
        <a:p>
          <a:endParaRPr lang="es-EC"/>
        </a:p>
      </dgm:t>
    </dgm:pt>
    <dgm:pt modelId="{38AC8D31-F2EC-4824-A564-DC72CB9EF460}" type="sibTrans" cxnId="{B4A5CA0E-D577-42BB-B638-BD7C5CA2998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t>
        <a:bodyPr/>
        <a:lstStyle/>
        <a:p>
          <a:endParaRPr lang="es-EC"/>
        </a:p>
      </dgm:t>
      <dgm:extLst>
        <a:ext uri="{E40237B7-FDA0-4F09-8148-C483321AD2D9}">
          <dgm14:cNvPr xmlns:dgm14="http://schemas.microsoft.com/office/drawing/2010/diagram" id="0" name="" descr="Puede ser una imagen de 3 personas y texto">
            <a:extLst>
              <a:ext uri="{FF2B5EF4-FFF2-40B4-BE49-F238E27FC236}">
                <a16:creationId xmlns:a16="http://schemas.microsoft.com/office/drawing/2014/main" id="{D69FCC6D-CB69-4ACC-BE57-C817AB461BFD}"/>
              </a:ext>
            </a:extLst>
          </dgm14:cNvPr>
        </a:ext>
      </dgm:extLst>
    </dgm:pt>
    <dgm:pt modelId="{EE4D64CA-8C9C-4986-A1A6-A4D1383F344F}" type="pres">
      <dgm:prSet presAssocID="{9F67ED64-88DC-4E10-9DAB-92C0AB78CB62}" presName="Name0" presStyleCnt="0">
        <dgm:presLayoutVars>
          <dgm:chMax val="7"/>
          <dgm:chPref val="7"/>
          <dgm:dir/>
        </dgm:presLayoutVars>
      </dgm:prSet>
      <dgm:spPr/>
    </dgm:pt>
    <dgm:pt modelId="{E2850A11-90BC-4C97-90C0-7BF011B420B0}" type="pres">
      <dgm:prSet presAssocID="{259B5EC1-4B9D-49C1-ACA9-F8A91F0852F9}" presName="parTx1" presStyleLbl="node1" presStyleIdx="0" presStyleCnt="1" custScaleX="221821" custScaleY="259336" custLinFactNeighborX="22449" custLinFactNeighborY="18789"/>
      <dgm:spPr/>
    </dgm:pt>
    <dgm:pt modelId="{AEA59DF6-5A32-42D2-A524-153CC677BF3E}" type="pres">
      <dgm:prSet presAssocID="{38AC8D31-F2EC-4824-A564-DC72CB9EF460}" presName="picture1" presStyleCnt="0"/>
      <dgm:spPr/>
    </dgm:pt>
    <dgm:pt modelId="{2BD76863-3146-4155-ABD4-02450269DCF3}" type="pres">
      <dgm:prSet presAssocID="{38AC8D31-F2EC-4824-A564-DC72CB9EF460}" presName="imageRepeatNode" presStyleLbl="fgImgPlace1" presStyleIdx="0" presStyleCnt="1" custScaleX="184929" custScaleY="149993" custLinFactNeighborX="-87497" custLinFactNeighborY="-25673"/>
      <dgm:spPr/>
    </dgm:pt>
  </dgm:ptLst>
  <dgm:cxnLst>
    <dgm:cxn modelId="{B4A5CA0E-D577-42BB-B638-BD7C5CA2998B}" srcId="{9F67ED64-88DC-4E10-9DAB-92C0AB78CB62}" destId="{259B5EC1-4B9D-49C1-ACA9-F8A91F0852F9}" srcOrd="0" destOrd="0" parTransId="{21C90096-A676-4078-8042-46F9A8B6776C}" sibTransId="{38AC8D31-F2EC-4824-A564-DC72CB9EF460}"/>
    <dgm:cxn modelId="{19EFCC7E-9D33-47BC-BC4E-3D8F2E304305}" type="presOf" srcId="{38AC8D31-F2EC-4824-A564-DC72CB9EF460}" destId="{2BD76863-3146-4155-ABD4-02450269DCF3}" srcOrd="0" destOrd="0" presId="urn:microsoft.com/office/officeart/2008/layout/AscendingPictureAccentProcess"/>
    <dgm:cxn modelId="{ED23F09E-D1BB-46AF-9E33-574C5093C7D1}" type="presOf" srcId="{259B5EC1-4B9D-49C1-ACA9-F8A91F0852F9}" destId="{E2850A11-90BC-4C97-90C0-7BF011B420B0}" srcOrd="0" destOrd="0" presId="urn:microsoft.com/office/officeart/2008/layout/AscendingPictureAccentProcess"/>
    <dgm:cxn modelId="{B424B4CE-D0D7-4DE2-8164-C921077A5033}" type="presOf" srcId="{9F67ED64-88DC-4E10-9DAB-92C0AB78CB62}" destId="{EE4D64CA-8C9C-4986-A1A6-A4D1383F344F}" srcOrd="0" destOrd="0" presId="urn:microsoft.com/office/officeart/2008/layout/AscendingPictureAccentProcess"/>
    <dgm:cxn modelId="{129F9754-E6AC-4DCC-B0A5-E0CED3F3ED14}" type="presParOf" srcId="{EE4D64CA-8C9C-4986-A1A6-A4D1383F344F}" destId="{E2850A11-90BC-4C97-90C0-7BF011B420B0}" srcOrd="0" destOrd="0" presId="urn:microsoft.com/office/officeart/2008/layout/AscendingPictureAccentProcess"/>
    <dgm:cxn modelId="{7EC11695-F86E-4801-A11B-019CA53A666E}" type="presParOf" srcId="{EE4D64CA-8C9C-4986-A1A6-A4D1383F344F}" destId="{AEA59DF6-5A32-42D2-A524-153CC677BF3E}" srcOrd="1" destOrd="0" presId="urn:microsoft.com/office/officeart/2008/layout/AscendingPictureAccentProcess"/>
    <dgm:cxn modelId="{E63A3C8D-7202-42CF-9C2E-0C637E28B090}" type="presParOf" srcId="{AEA59DF6-5A32-42D2-A524-153CC677BF3E}" destId="{2BD76863-3146-4155-ABD4-02450269DCF3}"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6DAC3C0-3043-46B1-B777-0560E791E4DA}"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913754C8-C8D0-4748-B34D-CEDF0F1AB84A}">
      <dgm:prSet phldrT="[Texto]"/>
      <dgm:spPr>
        <a:solidFill>
          <a:schemeClr val="tx1"/>
        </a:solidFill>
      </dgm:spPr>
      <dgm:t>
        <a:bodyPr/>
        <a:lstStyle/>
        <a:p>
          <a:pPr algn="l"/>
          <a:r>
            <a:rPr lang="es-MX" b="1" u="none" dirty="0">
              <a:solidFill>
                <a:srgbClr val="002060"/>
              </a:solidFill>
            </a:rPr>
            <a:t>		</a:t>
          </a:r>
          <a:r>
            <a:rPr lang="es-MX" b="1" u="sng" dirty="0">
              <a:solidFill>
                <a:srgbClr val="002060"/>
              </a:solidFill>
            </a:rPr>
            <a:t>10 de junio 2024</a:t>
          </a:r>
        </a:p>
        <a:p>
          <a:pPr algn="just"/>
          <a:r>
            <a:rPr lang="es-MX" b="0" i="0" dirty="0">
              <a:solidFill>
                <a:srgbClr val="050505"/>
              </a:solidFill>
              <a:effectLst/>
              <a:latin typeface="Segoe UI Historic" panose="020B0502040204020203" pitchFamily="34" charset="0"/>
            </a:rPr>
            <a:t>		Se mantuvo una productiva reunión con el Ing. </a:t>
          </a:r>
          <a:r>
            <a:rPr lang="es-MX" b="0" i="0" dirty="0" err="1">
              <a:solidFill>
                <a:srgbClr val="050505"/>
              </a:solidFill>
              <a:effectLst/>
              <a:latin typeface="Segoe UI Historic" panose="020B0502040204020203" pitchFamily="34" charset="0"/>
            </a:rPr>
            <a:t>Winer</a:t>
          </a:r>
          <a:r>
            <a:rPr lang="es-MX" b="0" i="0" dirty="0">
              <a:solidFill>
                <a:srgbClr val="050505"/>
              </a:solidFill>
              <a:effectLst/>
              <a:latin typeface="Segoe UI Historic" panose="020B0502040204020203" pitchFamily="34" charset="0"/>
            </a:rPr>
            <a:t> 			 	Bravo, Gerente Senior de Responsabilidad Social y Comunidad es 		en 𝗟𝘂𝗻𝗱𝗶𝗻 𝗚𝗼𝗹𝗱. El equipo técnico de CONAGOPARE acompañó la 		agenda planificada de nuestra presidenta, Licda. Teresa Alba 			García, para la socialización de un macro proyecto en beneficio de 		nuestras Parroquias.</a:t>
          </a:r>
          <a:endParaRPr lang="es-EC" dirty="0"/>
        </a:p>
      </dgm:t>
    </dgm:pt>
    <dgm:pt modelId="{9B4F8D15-F8B1-4505-B67E-B491BFA9B375}" type="parTrans" cxnId="{DE7251FE-3EEF-4237-9A9D-307A0514A481}">
      <dgm:prSet/>
      <dgm:spPr/>
      <dgm:t>
        <a:bodyPr/>
        <a:lstStyle/>
        <a:p>
          <a:endParaRPr lang="es-EC"/>
        </a:p>
      </dgm:t>
    </dgm:pt>
    <dgm:pt modelId="{1B07E80B-8582-43DF-9975-69A47844B7C1}" type="sibTrans" cxnId="{DE7251FE-3EEF-4237-9A9D-307A0514A48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dgm:spPr>
      <dgm:t>
        <a:bodyPr/>
        <a:lstStyle/>
        <a:p>
          <a:endParaRPr lang="es-EC"/>
        </a:p>
      </dgm:t>
      <dgm:extLst>
        <a:ext uri="{E40237B7-FDA0-4F09-8148-C483321AD2D9}">
          <dgm14:cNvPr xmlns:dgm14="http://schemas.microsoft.com/office/drawing/2010/diagram" id="0" name="" descr="Puede ser una imagen de 7 personas y texto">
            <a:extLst>
              <a:ext uri="{FF2B5EF4-FFF2-40B4-BE49-F238E27FC236}">
                <a16:creationId xmlns:a16="http://schemas.microsoft.com/office/drawing/2014/main" id="{91A8C028-E0B8-4591-A224-E20A18C6D6AB}"/>
              </a:ext>
            </a:extLst>
          </dgm14:cNvPr>
        </a:ext>
      </dgm:extLst>
    </dgm:pt>
    <dgm:pt modelId="{A6665816-F4DE-4AB2-A22C-270E8B56B21E}" type="pres">
      <dgm:prSet presAssocID="{A6DAC3C0-3043-46B1-B777-0560E791E4DA}" presName="Name0" presStyleCnt="0">
        <dgm:presLayoutVars>
          <dgm:chMax val="7"/>
          <dgm:chPref val="7"/>
          <dgm:dir/>
        </dgm:presLayoutVars>
      </dgm:prSet>
      <dgm:spPr/>
    </dgm:pt>
    <dgm:pt modelId="{5A36FD41-4F2A-4C77-A051-D48EBACCAE6C}" type="pres">
      <dgm:prSet presAssocID="{913754C8-C8D0-4748-B34D-CEDF0F1AB84A}" presName="parTx1" presStyleLbl="node1" presStyleIdx="0" presStyleCnt="1" custScaleX="225217" custScaleY="209162" custLinFactNeighborX="2322" custLinFactNeighborY="-15168"/>
      <dgm:spPr/>
    </dgm:pt>
    <dgm:pt modelId="{E876AD86-9469-40B3-B5AA-1A7F868F7D8E}" type="pres">
      <dgm:prSet presAssocID="{1B07E80B-8582-43DF-9975-69A47844B7C1}" presName="picture1" presStyleCnt="0"/>
      <dgm:spPr/>
    </dgm:pt>
    <dgm:pt modelId="{0D3AACD7-073A-4CCA-9521-635BB8C1AC55}" type="pres">
      <dgm:prSet presAssocID="{1B07E80B-8582-43DF-9975-69A47844B7C1}" presName="imageRepeatNode" presStyleLbl="fgImgPlace1" presStyleIdx="0" presStyleCnt="1" custScaleX="130366" custScaleY="138908" custLinFactNeighborX="-85922" custLinFactNeighborY="-2787"/>
      <dgm:spPr/>
    </dgm:pt>
  </dgm:ptLst>
  <dgm:cxnLst>
    <dgm:cxn modelId="{08573C5E-8170-42D4-A46A-0503CC5B858C}" type="presOf" srcId="{A6DAC3C0-3043-46B1-B777-0560E791E4DA}" destId="{A6665816-F4DE-4AB2-A22C-270E8B56B21E}" srcOrd="0" destOrd="0" presId="urn:microsoft.com/office/officeart/2008/layout/AscendingPictureAccentProcess"/>
    <dgm:cxn modelId="{620E9FA0-F6BD-4100-88CE-9745D4CE1856}" type="presOf" srcId="{1B07E80B-8582-43DF-9975-69A47844B7C1}" destId="{0D3AACD7-073A-4CCA-9521-635BB8C1AC55}" srcOrd="0" destOrd="0" presId="urn:microsoft.com/office/officeart/2008/layout/AscendingPictureAccentProcess"/>
    <dgm:cxn modelId="{B0A62EC3-FCDB-44BE-9714-C809D1F01D53}" type="presOf" srcId="{913754C8-C8D0-4748-B34D-CEDF0F1AB84A}" destId="{5A36FD41-4F2A-4C77-A051-D48EBACCAE6C}" srcOrd="0" destOrd="0" presId="urn:microsoft.com/office/officeart/2008/layout/AscendingPictureAccentProcess"/>
    <dgm:cxn modelId="{DE7251FE-3EEF-4237-9A9D-307A0514A481}" srcId="{A6DAC3C0-3043-46B1-B777-0560E791E4DA}" destId="{913754C8-C8D0-4748-B34D-CEDF0F1AB84A}" srcOrd="0" destOrd="0" parTransId="{9B4F8D15-F8B1-4505-B67E-B491BFA9B375}" sibTransId="{1B07E80B-8582-43DF-9975-69A47844B7C1}"/>
    <dgm:cxn modelId="{ABA92AB4-BED6-4FBC-8A88-B85FF1276DDF}" type="presParOf" srcId="{A6665816-F4DE-4AB2-A22C-270E8B56B21E}" destId="{5A36FD41-4F2A-4C77-A051-D48EBACCAE6C}" srcOrd="0" destOrd="0" presId="urn:microsoft.com/office/officeart/2008/layout/AscendingPictureAccentProcess"/>
    <dgm:cxn modelId="{CDE28D21-BBF2-43B0-9CE1-30301071E3E4}" type="presParOf" srcId="{A6665816-F4DE-4AB2-A22C-270E8B56B21E}" destId="{E876AD86-9469-40B3-B5AA-1A7F868F7D8E}" srcOrd="1" destOrd="0" presId="urn:microsoft.com/office/officeart/2008/layout/AscendingPictureAccentProcess"/>
    <dgm:cxn modelId="{AC9ECB7B-DB41-4614-8535-B58E804E14C5}" type="presParOf" srcId="{E876AD86-9469-40B3-B5AA-1A7F868F7D8E}" destId="{0D3AACD7-073A-4CCA-9521-635BB8C1AC55}" srcOrd="0" destOrd="0" presId="urn:microsoft.com/office/officeart/2008/layout/AscendingPictureAccent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F1EC59-C760-4A62-B8BC-908ACCFB5677}"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ECD93039-B0CC-4838-B6F5-FC53B318746B}">
      <dgm:prSet phldrT="[Texto]" custT="1"/>
      <dgm:spPr>
        <a:solidFill>
          <a:schemeClr val="tx1"/>
        </a:solidFill>
      </dgm:spPr>
      <dgm:t>
        <a:bodyPr/>
        <a:lstStyle/>
        <a:p>
          <a:pPr algn="l"/>
          <a:r>
            <a:rPr lang="es-MX" sz="1600" b="1" u="sng" dirty="0">
              <a:solidFill>
                <a:srgbClr val="002060"/>
              </a:solidFill>
            </a:rPr>
            <a:t>	</a:t>
          </a:r>
          <a:r>
            <a:rPr lang="es-MX" sz="1600" b="1" u="none" dirty="0">
              <a:solidFill>
                <a:srgbClr val="002060"/>
              </a:solidFill>
            </a:rPr>
            <a:t>	</a:t>
          </a:r>
          <a:r>
            <a:rPr lang="es-MX" sz="1600" b="1" u="sng" dirty="0">
              <a:solidFill>
                <a:srgbClr val="002060"/>
              </a:solidFill>
            </a:rPr>
            <a:t>10 de junio 2024</a:t>
          </a:r>
        </a:p>
        <a:p>
          <a:pPr algn="just"/>
          <a:r>
            <a:rPr lang="es-MX" sz="1600" b="0" i="0" dirty="0">
              <a:solidFill>
                <a:srgbClr val="050505"/>
              </a:solidFill>
              <a:effectLst/>
              <a:latin typeface="Segoe UI Historic" panose="020B0502040204020203" pitchFamily="34" charset="0"/>
            </a:rPr>
            <a:t>		Visitamos la Asociación </a:t>
          </a:r>
          <a:r>
            <a:rPr lang="es-MX" sz="1600" b="0" i="0" dirty="0" err="1">
              <a:solidFill>
                <a:srgbClr val="050505"/>
              </a:solidFill>
              <a:effectLst/>
              <a:latin typeface="Segoe UI Historic" panose="020B0502040204020203" pitchFamily="34" charset="0"/>
            </a:rPr>
            <a:t>AZOPROMAZ</a:t>
          </a:r>
          <a:r>
            <a:rPr lang="es-MX" sz="1600" b="0" i="0" dirty="0">
              <a:solidFill>
                <a:srgbClr val="050505"/>
              </a:solidFill>
              <a:effectLst/>
              <a:latin typeface="Segoe UI Historic" panose="020B0502040204020203" pitchFamily="34" charset="0"/>
            </a:rPr>
            <a:t>, dónde se 		socializó el proyecto con el fin de afianzar aliados 		estratégicos. </a:t>
          </a:r>
          <a:r>
            <a:rPr lang="es-MX" sz="1600" b="0" i="0" dirty="0" err="1">
              <a:solidFill>
                <a:srgbClr val="050505"/>
              </a:solidFill>
              <a:effectLst/>
              <a:latin typeface="Segoe UI Historic" panose="020B0502040204020203" pitchFamily="34" charset="0"/>
            </a:rPr>
            <a:t>AZOPROMAZ</a:t>
          </a:r>
          <a:r>
            <a:rPr lang="es-MX" sz="1600" b="0" i="0" dirty="0">
              <a:solidFill>
                <a:srgbClr val="050505"/>
              </a:solidFill>
              <a:effectLst/>
              <a:latin typeface="Segoe UI Historic" panose="020B0502040204020203" pitchFamily="34" charset="0"/>
            </a:rPr>
            <a:t>, especializada en la			producción sostenible de cacao, utiliza prácticas 		agroecológicas. Sin químicos y posee el sello verde 		para exportar a Europa. Además, colabora con 			programas internacionales como </a:t>
          </a:r>
          <a:r>
            <a:rPr lang="es-MX" sz="1600" b="0" i="0" dirty="0" err="1">
              <a:solidFill>
                <a:srgbClr val="050505"/>
              </a:solidFill>
              <a:effectLst/>
              <a:latin typeface="Segoe UI Historic" panose="020B0502040204020203" pitchFamily="34" charset="0"/>
            </a:rPr>
            <a:t>PROAmazonía</a:t>
          </a:r>
          <a:r>
            <a:rPr lang="es-MX" sz="1600" b="0" i="0" dirty="0">
              <a:solidFill>
                <a:srgbClr val="050505"/>
              </a:solidFill>
              <a:effectLst/>
              <a:latin typeface="Segoe UI Historic" panose="020B0502040204020203" pitchFamily="34" charset="0"/>
            </a:rPr>
            <a:t> y 		promover la conservación ambiental y la producción 		sostenible.</a:t>
          </a:r>
          <a:endParaRPr lang="es-EC" sz="1600" dirty="0"/>
        </a:p>
      </dgm:t>
    </dgm:pt>
    <dgm:pt modelId="{A3F905E0-1905-45E4-BCF5-5CE9E9059B7F}" type="parTrans" cxnId="{96575273-EA76-4B99-8A68-99DC1B478C8A}">
      <dgm:prSet/>
      <dgm:spPr/>
      <dgm:t>
        <a:bodyPr/>
        <a:lstStyle/>
        <a:p>
          <a:endParaRPr lang="es-EC"/>
        </a:p>
      </dgm:t>
    </dgm:pt>
    <dgm:pt modelId="{1A207568-CFF2-4E89-ADFB-182C072DB3E6}" type="sibTrans" cxnId="{96575273-EA76-4B99-8A68-99DC1B478C8A}">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8000" r="-18000"/>
          </a:stretch>
        </a:blipFill>
      </dgm:spPr>
      <dgm:t>
        <a:bodyPr/>
        <a:lstStyle/>
        <a:p>
          <a:endParaRPr lang="es-EC"/>
        </a:p>
      </dgm:t>
      <dgm:extLst>
        <a:ext uri="{E40237B7-FDA0-4F09-8148-C483321AD2D9}">
          <dgm14:cNvPr xmlns:dgm14="http://schemas.microsoft.com/office/drawing/2010/diagram" id="0" name="" descr="Puede ser una imagen de 5 personas y texto">
            <a:extLst>
              <a:ext uri="{FF2B5EF4-FFF2-40B4-BE49-F238E27FC236}">
                <a16:creationId xmlns:a16="http://schemas.microsoft.com/office/drawing/2014/main" id="{7E8218CE-BF92-478D-98F8-67E6D45C3048}"/>
              </a:ext>
            </a:extLst>
          </dgm14:cNvPr>
        </a:ext>
      </dgm:extLst>
    </dgm:pt>
    <dgm:pt modelId="{B0A77059-47A7-4B10-8CB9-3E0D31B48291}" type="pres">
      <dgm:prSet presAssocID="{0FF1EC59-C760-4A62-B8BC-908ACCFB5677}" presName="Name0" presStyleCnt="0">
        <dgm:presLayoutVars>
          <dgm:chMax val="7"/>
          <dgm:chPref val="7"/>
          <dgm:dir/>
        </dgm:presLayoutVars>
      </dgm:prSet>
      <dgm:spPr/>
    </dgm:pt>
    <dgm:pt modelId="{18327894-1BB0-4F21-A56F-001A20DB322F}" type="pres">
      <dgm:prSet presAssocID="{ECD93039-B0CC-4838-B6F5-FC53B318746B}" presName="parTx1" presStyleLbl="node1" presStyleIdx="0" presStyleCnt="1" custScaleX="207897" custScaleY="259336" custLinFactNeighborX="8713" custLinFactNeighborY="15557"/>
      <dgm:spPr/>
    </dgm:pt>
    <dgm:pt modelId="{4E29376D-70AD-4D68-852B-7554981CF43E}" type="pres">
      <dgm:prSet presAssocID="{1A207568-CFF2-4E89-ADFB-182C072DB3E6}" presName="picture1" presStyleCnt="0"/>
      <dgm:spPr/>
    </dgm:pt>
    <dgm:pt modelId="{2A540308-814A-4D5E-ACB5-9BE2342193FC}" type="pres">
      <dgm:prSet presAssocID="{1A207568-CFF2-4E89-ADFB-182C072DB3E6}" presName="imageRepeatNode" presStyleLbl="fgImgPlace1" presStyleIdx="0" presStyleCnt="1" custScaleX="138432" custScaleY="130641" custLinFactNeighborX="-49943" custLinFactNeighborY="1941"/>
      <dgm:spPr/>
    </dgm:pt>
  </dgm:ptLst>
  <dgm:cxnLst>
    <dgm:cxn modelId="{71532060-B6B7-4D23-8EBA-CA3571737BBC}" type="presOf" srcId="{1A207568-CFF2-4E89-ADFB-182C072DB3E6}" destId="{2A540308-814A-4D5E-ACB5-9BE2342193FC}" srcOrd="0" destOrd="0" presId="urn:microsoft.com/office/officeart/2008/layout/AscendingPictureAccentProcess"/>
    <dgm:cxn modelId="{A5371C63-045B-49FE-95F0-8EF03FD28958}" type="presOf" srcId="{0FF1EC59-C760-4A62-B8BC-908ACCFB5677}" destId="{B0A77059-47A7-4B10-8CB9-3E0D31B48291}" srcOrd="0" destOrd="0" presId="urn:microsoft.com/office/officeart/2008/layout/AscendingPictureAccentProcess"/>
    <dgm:cxn modelId="{96575273-EA76-4B99-8A68-99DC1B478C8A}" srcId="{0FF1EC59-C760-4A62-B8BC-908ACCFB5677}" destId="{ECD93039-B0CC-4838-B6F5-FC53B318746B}" srcOrd="0" destOrd="0" parTransId="{A3F905E0-1905-45E4-BCF5-5CE9E9059B7F}" sibTransId="{1A207568-CFF2-4E89-ADFB-182C072DB3E6}"/>
    <dgm:cxn modelId="{66A33E55-2E40-4483-A06F-DBE837EF3BFE}" type="presOf" srcId="{ECD93039-B0CC-4838-B6F5-FC53B318746B}" destId="{18327894-1BB0-4F21-A56F-001A20DB322F}" srcOrd="0" destOrd="0" presId="urn:microsoft.com/office/officeart/2008/layout/AscendingPictureAccentProcess"/>
    <dgm:cxn modelId="{57BE6EC3-A96B-47B5-8D38-E58648639403}" type="presParOf" srcId="{B0A77059-47A7-4B10-8CB9-3E0D31B48291}" destId="{18327894-1BB0-4F21-A56F-001A20DB322F}" srcOrd="0" destOrd="0" presId="urn:microsoft.com/office/officeart/2008/layout/AscendingPictureAccentProcess"/>
    <dgm:cxn modelId="{4FAD4179-A25B-4782-B16E-DDCD6E018BA2}" type="presParOf" srcId="{B0A77059-47A7-4B10-8CB9-3E0D31B48291}" destId="{4E29376D-70AD-4D68-852B-7554981CF43E}" srcOrd="1" destOrd="0" presId="urn:microsoft.com/office/officeart/2008/layout/AscendingPictureAccentProcess"/>
    <dgm:cxn modelId="{8E71BFA4-4208-4D00-9C37-C5EA496C2A41}" type="presParOf" srcId="{4E29376D-70AD-4D68-852B-7554981CF43E}" destId="{2A540308-814A-4D5E-ACB5-9BE2342193FC}" srcOrd="0" destOrd="0" presId="urn:microsoft.com/office/officeart/2008/layout/AscendingPictureAccent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78A02FB-F584-43C9-840E-6645FFEEA76F}"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DEEE6677-D585-4E00-B4EF-3B82C0C8CE2C}">
      <dgm:prSet phldrT="[Texto]"/>
      <dgm:spPr>
        <a:solidFill>
          <a:schemeClr val="tx1"/>
        </a:solidFill>
        <a:ln>
          <a:solidFill>
            <a:schemeClr val="tx1"/>
          </a:solidFill>
        </a:ln>
      </dgm:spPr>
      <dgm:t>
        <a:bodyPr/>
        <a:lstStyle/>
        <a:p>
          <a:r>
            <a:rPr lang="es-MX" b="1" u="sng" dirty="0">
              <a:solidFill>
                <a:srgbClr val="002060"/>
              </a:solidFill>
            </a:rPr>
            <a:t>20 y 21 de junio 2024 </a:t>
          </a:r>
        </a:p>
        <a:p>
          <a:r>
            <a:rPr lang="es-ES" spc="8" dirty="0">
              <a:solidFill>
                <a:srgbClr val="050505"/>
              </a:solidFill>
              <a:latin typeface="Khula"/>
              <a:ea typeface="Khula"/>
              <a:cs typeface="Khula"/>
              <a:sym typeface="Khula"/>
            </a:rPr>
            <a:t>Se asiste a la cumbre de inversiones Cuenca 2024, invitación efectuada por el </a:t>
          </a:r>
          <a:r>
            <a:rPr lang="es-ES" spc="8" dirty="0" err="1">
              <a:solidFill>
                <a:srgbClr val="050505"/>
              </a:solidFill>
              <a:latin typeface="Khula"/>
              <a:ea typeface="Khula"/>
              <a:cs typeface="Khula"/>
              <a:sym typeface="Khula"/>
            </a:rPr>
            <a:t>CONGOPE</a:t>
          </a:r>
          <a:r>
            <a:rPr lang="es-ES" spc="8" dirty="0">
              <a:solidFill>
                <a:srgbClr val="050505"/>
              </a:solidFill>
              <a:latin typeface="Khula"/>
              <a:ea typeface="Khula"/>
              <a:cs typeface="Khula"/>
              <a:sym typeface="Khula"/>
            </a:rPr>
            <a:t>, AME Y CONAGOPARE , donde se conto con la presencia de autoridades de todo el país en el ámbito provincial , municipal y parroquial. </a:t>
          </a:r>
          <a:endParaRPr lang="es-EC" dirty="0"/>
        </a:p>
      </dgm:t>
    </dgm:pt>
    <dgm:pt modelId="{92F0B586-8812-42F4-85CD-882E5688AD52}" type="parTrans" cxnId="{6F987379-79DD-44F1-9B61-47A8D3BE2FAC}">
      <dgm:prSet/>
      <dgm:spPr/>
      <dgm:t>
        <a:bodyPr/>
        <a:lstStyle/>
        <a:p>
          <a:endParaRPr lang="es-EC"/>
        </a:p>
      </dgm:t>
    </dgm:pt>
    <dgm:pt modelId="{5E4ABE60-6519-4EB9-B895-BDD12793BF05}" type="sibTrans" cxnId="{6F987379-79DD-44F1-9B61-47A8D3BE2FAC}">
      <dgm:prSet/>
      <dgm:spPr>
        <a:blipFill>
          <a:blip xmlns:r="http://schemas.openxmlformats.org/officeDocument/2006/relationships" r:embed="rId1"/>
          <a:srcRect/>
          <a:stretch>
            <a:fillRect l="-25000" r="-25000"/>
          </a:stretch>
        </a:blipFill>
      </dgm:spPr>
      <dgm:t>
        <a:bodyPr/>
        <a:lstStyle/>
        <a:p>
          <a:endParaRPr lang="es-EC"/>
        </a:p>
      </dgm:t>
    </dgm:pt>
    <dgm:pt modelId="{5991AE88-A9CE-4FE6-826E-C7C79A8D5DB7}" type="pres">
      <dgm:prSet presAssocID="{A78A02FB-F584-43C9-840E-6645FFEEA76F}" presName="Name0" presStyleCnt="0">
        <dgm:presLayoutVars>
          <dgm:chMax val="7"/>
          <dgm:chPref val="7"/>
          <dgm:dir/>
        </dgm:presLayoutVars>
      </dgm:prSet>
      <dgm:spPr/>
    </dgm:pt>
    <dgm:pt modelId="{23F6E488-FEAB-42C3-925D-A369A7D38E31}" type="pres">
      <dgm:prSet presAssocID="{DEEE6677-D585-4E00-B4EF-3B82C0C8CE2C}" presName="parTx1" presStyleLbl="node1" presStyleIdx="0" presStyleCnt="1" custScaleY="174297"/>
      <dgm:spPr/>
    </dgm:pt>
    <dgm:pt modelId="{6AF731D4-7EF9-404C-A63E-935349E0BF50}" type="pres">
      <dgm:prSet presAssocID="{5E4ABE60-6519-4EB9-B895-BDD12793BF05}" presName="picture1" presStyleCnt="0"/>
      <dgm:spPr/>
    </dgm:pt>
    <dgm:pt modelId="{4023B643-4AA0-4F73-858A-7AC8821F8B49}" type="pres">
      <dgm:prSet presAssocID="{5E4ABE60-6519-4EB9-B895-BDD12793BF05}" presName="imageRepeatNode" presStyleLbl="fgImgPlace1" presStyleIdx="0" presStyleCnt="1"/>
      <dgm:spPr/>
    </dgm:pt>
  </dgm:ptLst>
  <dgm:cxnLst>
    <dgm:cxn modelId="{9F7E230D-150D-4431-BF3E-368E3A9A4FD9}" type="presOf" srcId="{DEEE6677-D585-4E00-B4EF-3B82C0C8CE2C}" destId="{23F6E488-FEAB-42C3-925D-A369A7D38E31}" srcOrd="0" destOrd="0" presId="urn:microsoft.com/office/officeart/2008/layout/AscendingPictureAccentProcess"/>
    <dgm:cxn modelId="{6F987379-79DD-44F1-9B61-47A8D3BE2FAC}" srcId="{A78A02FB-F584-43C9-840E-6645FFEEA76F}" destId="{DEEE6677-D585-4E00-B4EF-3B82C0C8CE2C}" srcOrd="0" destOrd="0" parTransId="{92F0B586-8812-42F4-85CD-882E5688AD52}" sibTransId="{5E4ABE60-6519-4EB9-B895-BDD12793BF05}"/>
    <dgm:cxn modelId="{783E3CEB-C95A-403D-BBC5-2B0F1E3EDB54}" type="presOf" srcId="{A78A02FB-F584-43C9-840E-6645FFEEA76F}" destId="{5991AE88-A9CE-4FE6-826E-C7C79A8D5DB7}" srcOrd="0" destOrd="0" presId="urn:microsoft.com/office/officeart/2008/layout/AscendingPictureAccentProcess"/>
    <dgm:cxn modelId="{D75CB5FC-4458-4424-A618-53AA84A61889}" type="presOf" srcId="{5E4ABE60-6519-4EB9-B895-BDD12793BF05}" destId="{4023B643-4AA0-4F73-858A-7AC8821F8B49}" srcOrd="0" destOrd="0" presId="urn:microsoft.com/office/officeart/2008/layout/AscendingPictureAccentProcess"/>
    <dgm:cxn modelId="{4AEAAF54-3E3E-4537-8961-01C9877329ED}" type="presParOf" srcId="{5991AE88-A9CE-4FE6-826E-C7C79A8D5DB7}" destId="{23F6E488-FEAB-42C3-925D-A369A7D38E31}" srcOrd="0" destOrd="0" presId="urn:microsoft.com/office/officeart/2008/layout/AscendingPictureAccentProcess"/>
    <dgm:cxn modelId="{DBF993AC-8FAB-42F7-BE69-6A35B3C452A5}" type="presParOf" srcId="{5991AE88-A9CE-4FE6-826E-C7C79A8D5DB7}" destId="{6AF731D4-7EF9-404C-A63E-935349E0BF50}" srcOrd="1" destOrd="0" presId="urn:microsoft.com/office/officeart/2008/layout/AscendingPictureAccentProcess"/>
    <dgm:cxn modelId="{8C0E8A81-9738-4355-8743-92D7862140B4}" type="presParOf" srcId="{6AF731D4-7EF9-404C-A63E-935349E0BF50}" destId="{4023B643-4AA0-4F73-858A-7AC8821F8B49}" srcOrd="0" destOrd="0" presId="urn:microsoft.com/office/officeart/2008/layout/AscendingPictureAccen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84DFE40-1F40-4D3B-A560-F5126379FC26}"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8CF5DF39-6356-4ED2-8BFE-5E03E752EC49}">
      <dgm:prSet phldrT="[Texto]"/>
      <dgm:spPr>
        <a:solidFill>
          <a:schemeClr val="tx1"/>
        </a:solidFill>
      </dgm:spPr>
      <dgm:t>
        <a:bodyPr/>
        <a:lstStyle/>
        <a:p>
          <a:r>
            <a:rPr lang="es-MX" b="1" u="none" dirty="0">
              <a:solidFill>
                <a:srgbClr val="002060"/>
              </a:solidFill>
            </a:rPr>
            <a:t>	</a:t>
          </a:r>
          <a:r>
            <a:rPr lang="es-MX" b="1" u="sng" dirty="0">
              <a:solidFill>
                <a:srgbClr val="002060"/>
              </a:solidFill>
            </a:rPr>
            <a:t>06 de julio 2024 </a:t>
          </a:r>
        </a:p>
        <a:p>
          <a:endParaRPr lang="es-ES" b="1" u="sng" dirty="0">
            <a:solidFill>
              <a:srgbClr val="002060"/>
            </a:solidFill>
          </a:endParaRPr>
        </a:p>
        <a:p>
          <a:r>
            <a:rPr lang="es-ES" dirty="0">
              <a:solidFill>
                <a:schemeClr val="bg1"/>
              </a:solidFill>
              <a:latin typeface="Khula"/>
            </a:rPr>
            <a:t>Se asiste a la feria provincial de cacao en la ciudad de El Pangui, donde se declara a la Provincia de Zamora Chinchipe , cuna del cacao a nivel mundial por el </a:t>
          </a:r>
          <a:r>
            <a:rPr lang="es-ES" dirty="0" err="1">
              <a:solidFill>
                <a:schemeClr val="bg1"/>
              </a:solidFill>
              <a:latin typeface="Khula"/>
            </a:rPr>
            <a:t>INCP</a:t>
          </a:r>
          <a:r>
            <a:rPr lang="es-ES" dirty="0">
              <a:solidFill>
                <a:schemeClr val="bg1"/>
              </a:solidFill>
              <a:latin typeface="Khula"/>
            </a:rPr>
            <a:t>.</a:t>
          </a:r>
          <a:endParaRPr lang="es-EC" dirty="0"/>
        </a:p>
      </dgm:t>
    </dgm:pt>
    <dgm:pt modelId="{31C36288-2308-40A7-8943-6F1339EF0CE6}" type="parTrans" cxnId="{D588C22B-62B0-4A6F-8072-A2A1E45D3991}">
      <dgm:prSet/>
      <dgm:spPr/>
      <dgm:t>
        <a:bodyPr/>
        <a:lstStyle/>
        <a:p>
          <a:endParaRPr lang="es-EC"/>
        </a:p>
      </dgm:t>
    </dgm:pt>
    <dgm:pt modelId="{EFEA7A9D-5446-448E-B2BB-12014555FEE3}" type="sibTrans" cxnId="{D588C22B-62B0-4A6F-8072-A2A1E45D3991}">
      <dgm:prSet/>
      <dgm:spPr>
        <a:blipFill>
          <a:blip xmlns:r="http://schemas.openxmlformats.org/officeDocument/2006/relationships" r:embed="rId1"/>
          <a:srcRect/>
          <a:stretch>
            <a:fillRect l="-25000" r="-25000"/>
          </a:stretch>
        </a:blipFill>
      </dgm:spPr>
      <dgm:t>
        <a:bodyPr/>
        <a:lstStyle/>
        <a:p>
          <a:endParaRPr lang="es-EC"/>
        </a:p>
      </dgm:t>
    </dgm:pt>
    <dgm:pt modelId="{67BFFDB7-8EFF-444D-AE74-044A45C95B31}" type="pres">
      <dgm:prSet presAssocID="{C84DFE40-1F40-4D3B-A560-F5126379FC26}" presName="Name0" presStyleCnt="0">
        <dgm:presLayoutVars>
          <dgm:chMax val="7"/>
          <dgm:chPref val="7"/>
          <dgm:dir/>
        </dgm:presLayoutVars>
      </dgm:prSet>
      <dgm:spPr/>
    </dgm:pt>
    <dgm:pt modelId="{F3D8435E-A8BB-4199-B00E-20A7DA40813D}" type="pres">
      <dgm:prSet presAssocID="{8CF5DF39-6356-4ED2-8BFE-5E03E752EC49}" presName="parTx1" presStyleLbl="node1" presStyleIdx="0" presStyleCnt="1" custScaleX="156328" custScaleY="259336"/>
      <dgm:spPr/>
    </dgm:pt>
    <dgm:pt modelId="{D88BD2CF-6765-4E3A-A2F1-9BEC99D5864B}" type="pres">
      <dgm:prSet presAssocID="{EFEA7A9D-5446-448E-B2BB-12014555FEE3}" presName="picture1" presStyleCnt="0"/>
      <dgm:spPr/>
    </dgm:pt>
    <dgm:pt modelId="{2724BB11-CAB6-48F2-8C93-002992CC868B}" type="pres">
      <dgm:prSet presAssocID="{EFEA7A9D-5446-448E-B2BB-12014555FEE3}" presName="imageRepeatNode" presStyleLbl="fgImgPlace1" presStyleIdx="0" presStyleCnt="1" custScaleX="133456" custScaleY="122042" custLinFactNeighborX="-52207" custLinFactNeighborY="-23980"/>
      <dgm:spPr/>
    </dgm:pt>
  </dgm:ptLst>
  <dgm:cxnLst>
    <dgm:cxn modelId="{0A3F6725-BC2D-4E1E-B386-D73A3E035EDC}" type="presOf" srcId="{EFEA7A9D-5446-448E-B2BB-12014555FEE3}" destId="{2724BB11-CAB6-48F2-8C93-002992CC868B}" srcOrd="0" destOrd="0" presId="urn:microsoft.com/office/officeart/2008/layout/AscendingPictureAccentProcess"/>
    <dgm:cxn modelId="{D588C22B-62B0-4A6F-8072-A2A1E45D3991}" srcId="{C84DFE40-1F40-4D3B-A560-F5126379FC26}" destId="{8CF5DF39-6356-4ED2-8BFE-5E03E752EC49}" srcOrd="0" destOrd="0" parTransId="{31C36288-2308-40A7-8943-6F1339EF0CE6}" sibTransId="{EFEA7A9D-5446-448E-B2BB-12014555FEE3}"/>
    <dgm:cxn modelId="{427B3CB4-16C8-4B70-A0D4-95461557E206}" type="presOf" srcId="{8CF5DF39-6356-4ED2-8BFE-5E03E752EC49}" destId="{F3D8435E-A8BB-4199-B00E-20A7DA40813D}" srcOrd="0" destOrd="0" presId="urn:microsoft.com/office/officeart/2008/layout/AscendingPictureAccentProcess"/>
    <dgm:cxn modelId="{CE915CB4-BE47-41DA-AB96-F80529B5DB4D}" type="presOf" srcId="{C84DFE40-1F40-4D3B-A560-F5126379FC26}" destId="{67BFFDB7-8EFF-444D-AE74-044A45C95B31}" srcOrd="0" destOrd="0" presId="urn:microsoft.com/office/officeart/2008/layout/AscendingPictureAccentProcess"/>
    <dgm:cxn modelId="{2FB40262-4BF8-4126-9D05-32FC9C8C5A5B}" type="presParOf" srcId="{67BFFDB7-8EFF-444D-AE74-044A45C95B31}" destId="{F3D8435E-A8BB-4199-B00E-20A7DA40813D}" srcOrd="0" destOrd="0" presId="urn:microsoft.com/office/officeart/2008/layout/AscendingPictureAccentProcess"/>
    <dgm:cxn modelId="{863D3B0B-8374-45CB-9858-9A6C75C00610}" type="presParOf" srcId="{67BFFDB7-8EFF-444D-AE74-044A45C95B31}" destId="{D88BD2CF-6765-4E3A-A2F1-9BEC99D5864B}" srcOrd="1" destOrd="0" presId="urn:microsoft.com/office/officeart/2008/layout/AscendingPictureAccentProcess"/>
    <dgm:cxn modelId="{0D867FE8-B7E1-42EB-AAA4-A46948BE76B6}" type="presParOf" srcId="{D88BD2CF-6765-4E3A-A2F1-9BEC99D5864B}" destId="{2724BB11-CAB6-48F2-8C93-002992CC868B}" srcOrd="0" destOrd="0" presId="urn:microsoft.com/office/officeart/2008/layout/AscendingPictureAccentProces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553793E-3DCC-42CA-A607-0EB5B0A32CD4}"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1E896204-BA08-4987-8709-63FE7E30469D}">
      <dgm:prSet phldrT="[Texto]"/>
      <dgm:spPr>
        <a:solidFill>
          <a:schemeClr val="tx1"/>
        </a:solidFill>
      </dgm:spPr>
      <dgm:t>
        <a:bodyPr/>
        <a:lstStyle/>
        <a:p>
          <a:pPr algn="l"/>
          <a:r>
            <a:rPr lang="es-MX" b="1" u="none" dirty="0">
              <a:solidFill>
                <a:srgbClr val="002060"/>
              </a:solidFill>
            </a:rPr>
            <a:t>	</a:t>
          </a:r>
          <a:r>
            <a:rPr lang="es-MX" b="1" u="sng" dirty="0">
              <a:solidFill>
                <a:srgbClr val="002060"/>
              </a:solidFill>
            </a:rPr>
            <a:t>12 de agosto /2024</a:t>
          </a:r>
        </a:p>
        <a:p>
          <a:pPr algn="just"/>
          <a:r>
            <a:rPr lang="es-MX" dirty="0">
              <a:solidFill>
                <a:srgbClr val="050505"/>
              </a:solidFill>
              <a:latin typeface="Segoe UI Historic" panose="020B0502040204020203" pitchFamily="34" charset="0"/>
            </a:rPr>
            <a:t>	Reunión</a:t>
          </a:r>
          <a:r>
            <a:rPr lang="es-MX" b="0" i="0" dirty="0">
              <a:solidFill>
                <a:srgbClr val="050505"/>
              </a:solidFill>
              <a:effectLst/>
              <a:latin typeface="Segoe UI Historic" panose="020B0502040204020203" pitchFamily="34" charset="0"/>
            </a:rPr>
            <a:t>, con la ministra Enríquez, 				expresó su firme compromiso: 			“		Todo el 	respaldo, todo el apoyo a 			nuestras Juntas Parroquiales". Sus 			palabras reflejan el compromiso y la 			dedicación del gobierno nacional 			hacia nuestras 	comunidades rurales.</a:t>
          </a:r>
          <a:endParaRPr lang="es-EC" dirty="0"/>
        </a:p>
      </dgm:t>
    </dgm:pt>
    <dgm:pt modelId="{1594C687-5EC0-43BF-A44F-81FCCB0CB9BC}" type="parTrans" cxnId="{D75AD5BD-3C20-4178-871E-A8466545D6D4}">
      <dgm:prSet/>
      <dgm:spPr/>
      <dgm:t>
        <a:bodyPr/>
        <a:lstStyle/>
        <a:p>
          <a:endParaRPr lang="es-EC"/>
        </a:p>
      </dgm:t>
    </dgm:pt>
    <dgm:pt modelId="{2B90B339-80FB-417C-9CA6-6507C0DF021E}" type="sibTrans" cxnId="{D75AD5BD-3C20-4178-871E-A8466545D6D4}">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dgm:spPr>
      <dgm:t>
        <a:bodyPr/>
        <a:lstStyle/>
        <a:p>
          <a:endParaRPr lang="es-EC"/>
        </a:p>
      </dgm:t>
      <dgm:extLst>
        <a:ext uri="{E40237B7-FDA0-4F09-8148-C483321AD2D9}">
          <dgm14:cNvPr xmlns:dgm14="http://schemas.microsoft.com/office/drawing/2010/diagram" id="0" name="" descr="Puede ser una imagen de 2 personas y texto">
            <a:extLst>
              <a:ext uri="{FF2B5EF4-FFF2-40B4-BE49-F238E27FC236}">
                <a16:creationId xmlns:a16="http://schemas.microsoft.com/office/drawing/2014/main" id="{DC104C11-80B3-41F7-B061-0239409D8078}"/>
              </a:ext>
            </a:extLst>
          </dgm14:cNvPr>
        </a:ext>
      </dgm:extLst>
    </dgm:pt>
    <dgm:pt modelId="{5E0EBE73-296E-40BB-AC55-4F71E499FDE7}" type="pres">
      <dgm:prSet presAssocID="{0553793E-3DCC-42CA-A607-0EB5B0A32CD4}" presName="Name0" presStyleCnt="0">
        <dgm:presLayoutVars>
          <dgm:chMax val="7"/>
          <dgm:chPref val="7"/>
          <dgm:dir/>
        </dgm:presLayoutVars>
      </dgm:prSet>
      <dgm:spPr/>
    </dgm:pt>
    <dgm:pt modelId="{1250C501-0945-4701-A643-503BFB00D562}" type="pres">
      <dgm:prSet presAssocID="{1E896204-BA08-4987-8709-63FE7E30469D}" presName="parTx1" presStyleLbl="node1" presStyleIdx="0" presStyleCnt="1" custScaleX="172365" custScaleY="222914"/>
      <dgm:spPr/>
    </dgm:pt>
    <dgm:pt modelId="{384947D1-1496-48F6-A0D0-21BFB83F7EEA}" type="pres">
      <dgm:prSet presAssocID="{2B90B339-80FB-417C-9CA6-6507C0DF021E}" presName="picture1" presStyleCnt="0"/>
      <dgm:spPr/>
    </dgm:pt>
    <dgm:pt modelId="{F04846C6-A4B9-458F-B663-C27D5D148028}" type="pres">
      <dgm:prSet presAssocID="{2B90B339-80FB-417C-9CA6-6507C0DF021E}" presName="imageRepeatNode" presStyleLbl="fgImgPlace1" presStyleIdx="0" presStyleCnt="1" custScaleX="120536" custScaleY="123522" custLinFactNeighborX="-57572" custLinFactNeighborY="8449"/>
      <dgm:spPr/>
    </dgm:pt>
  </dgm:ptLst>
  <dgm:cxnLst>
    <dgm:cxn modelId="{8876716A-D8C6-4326-97C2-3128809AA43E}" type="presOf" srcId="{0553793E-3DCC-42CA-A607-0EB5B0A32CD4}" destId="{5E0EBE73-296E-40BB-AC55-4F71E499FDE7}" srcOrd="0" destOrd="0" presId="urn:microsoft.com/office/officeart/2008/layout/AscendingPictureAccentProcess"/>
    <dgm:cxn modelId="{D75AD5BD-3C20-4178-871E-A8466545D6D4}" srcId="{0553793E-3DCC-42CA-A607-0EB5B0A32CD4}" destId="{1E896204-BA08-4987-8709-63FE7E30469D}" srcOrd="0" destOrd="0" parTransId="{1594C687-5EC0-43BF-A44F-81FCCB0CB9BC}" sibTransId="{2B90B339-80FB-417C-9CA6-6507C0DF021E}"/>
    <dgm:cxn modelId="{F9629BCE-F3A9-459B-AD4A-C5843A644F3E}" type="presOf" srcId="{2B90B339-80FB-417C-9CA6-6507C0DF021E}" destId="{F04846C6-A4B9-458F-B663-C27D5D148028}" srcOrd="0" destOrd="0" presId="urn:microsoft.com/office/officeart/2008/layout/AscendingPictureAccentProcess"/>
    <dgm:cxn modelId="{528B92DB-FAAC-4300-9FCD-E481FC2F69B2}" type="presOf" srcId="{1E896204-BA08-4987-8709-63FE7E30469D}" destId="{1250C501-0945-4701-A643-503BFB00D562}" srcOrd="0" destOrd="0" presId="urn:microsoft.com/office/officeart/2008/layout/AscendingPictureAccentProcess"/>
    <dgm:cxn modelId="{683EF316-C4FD-480A-AC50-7AF407A57F88}" type="presParOf" srcId="{5E0EBE73-296E-40BB-AC55-4F71E499FDE7}" destId="{1250C501-0945-4701-A643-503BFB00D562}" srcOrd="0" destOrd="0" presId="urn:microsoft.com/office/officeart/2008/layout/AscendingPictureAccentProcess"/>
    <dgm:cxn modelId="{0B275B69-FF06-4360-A1A8-1F0A7C9E271A}" type="presParOf" srcId="{5E0EBE73-296E-40BB-AC55-4F71E499FDE7}" destId="{384947D1-1496-48F6-A0D0-21BFB83F7EEA}" srcOrd="1" destOrd="0" presId="urn:microsoft.com/office/officeart/2008/layout/AscendingPictureAccentProcess"/>
    <dgm:cxn modelId="{7192DE9A-144B-4BD9-9F28-BF26AE0F538B}" type="presParOf" srcId="{384947D1-1496-48F6-A0D0-21BFB83F7EEA}" destId="{F04846C6-A4B9-458F-B663-C27D5D148028}"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05EB521-215F-4D34-8C91-E22243F65B00}"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1A3C899D-5B03-4855-B857-490B254615FF}">
      <dgm:prSet phldrT="[Texto]" custT="1"/>
      <dgm:spPr>
        <a:solidFill>
          <a:schemeClr val="tx1"/>
        </a:solidFill>
      </dgm:spPr>
      <dgm:t>
        <a:bodyPr/>
        <a:lstStyle/>
        <a:p>
          <a:pPr algn="l"/>
          <a:endParaRPr lang="es-MX" sz="1200" b="1" dirty="0">
            <a:solidFill>
              <a:schemeClr val="bg1"/>
            </a:solidFill>
          </a:endParaRPr>
        </a:p>
        <a:p>
          <a:pPr algn="l"/>
          <a:r>
            <a:rPr lang="es-MX" sz="1200" b="1" u="none" dirty="0">
              <a:solidFill>
                <a:srgbClr val="002060"/>
              </a:solidFill>
            </a:rPr>
            <a:t>	</a:t>
          </a:r>
          <a:r>
            <a:rPr lang="es-MX" sz="1600" b="1" u="none" dirty="0">
              <a:solidFill>
                <a:srgbClr val="002060"/>
              </a:solidFill>
            </a:rPr>
            <a:t>24 de julio /2024 </a:t>
          </a:r>
        </a:p>
        <a:p>
          <a:pPr algn="just"/>
          <a:r>
            <a:rPr lang="es-EC" sz="1600" dirty="0">
              <a:solidFill>
                <a:srgbClr val="050505"/>
              </a:solidFill>
              <a:latin typeface="inherit"/>
              <a:ea typeface="Times New Roman" panose="02020603050405020304" pitchFamily="18" charset="0"/>
              <a:cs typeface="Segoe UI Historic" panose="020B0502040204020203" pitchFamily="34" charset="0"/>
            </a:rPr>
            <a:t>	R</a:t>
          </a:r>
          <a:r>
            <a:rPr lang="es-EC" sz="1600" dirty="0">
              <a:solidFill>
                <a:srgbClr val="050505"/>
              </a:solidFill>
              <a:effectLst/>
              <a:latin typeface="inherit"/>
              <a:ea typeface="Times New Roman" panose="02020603050405020304" pitchFamily="18" charset="0"/>
              <a:cs typeface="Segoe UI Historic" panose="020B0502040204020203" pitchFamily="34" charset="0"/>
            </a:rPr>
            <a:t>eunión, entre </a:t>
          </a:r>
          <a:r>
            <a:rPr lang="es-EC" sz="1600" dirty="0">
              <a:solidFill>
                <a:srgbClr val="050505"/>
              </a:solidFill>
              <a:latin typeface="inherit"/>
              <a:ea typeface="Times New Roman" panose="02020603050405020304" pitchFamily="18" charset="0"/>
              <a:cs typeface="Segoe UI Historic" panose="020B0502040204020203" pitchFamily="34" charset="0"/>
            </a:rPr>
            <a:t>la</a:t>
          </a:r>
          <a:r>
            <a:rPr lang="es-EC" sz="1600" dirty="0">
              <a:solidFill>
                <a:srgbClr val="050505"/>
              </a:solidFill>
              <a:effectLst/>
              <a:latin typeface="inherit"/>
              <a:ea typeface="Times New Roman" panose="02020603050405020304" pitchFamily="18" charset="0"/>
              <a:cs typeface="Segoe UI Historic" panose="020B0502040204020203" pitchFamily="34" charset="0"/>
            </a:rPr>
            <a:t> presidenta de 	</a:t>
          </a:r>
          <a:r>
            <a:rPr lang="es-EC" sz="1600" dirty="0" err="1">
              <a:solidFill>
                <a:srgbClr val="050505"/>
              </a:solidFill>
              <a:effectLst/>
              <a:latin typeface="inherit"/>
              <a:ea typeface="Times New Roman" panose="02020603050405020304" pitchFamily="18" charset="0"/>
              <a:cs typeface="Segoe UI Historic" panose="020B0502040204020203" pitchFamily="34" charset="0"/>
            </a:rPr>
            <a:t>Conagopare,Teresa</a:t>
          </a:r>
          <a:r>
            <a:rPr lang="es-EC" sz="1600" dirty="0">
              <a:solidFill>
                <a:srgbClr val="050505"/>
              </a:solidFill>
              <a:effectLst/>
              <a:latin typeface="inherit"/>
              <a:ea typeface="Times New Roman" panose="02020603050405020304" pitchFamily="18" charset="0"/>
              <a:cs typeface="Segoe UI Historic" panose="020B0502040204020203" pitchFamily="34" charset="0"/>
            </a:rPr>
            <a:t> 	Alba 	García, y la Prefecta de 	nuestra provincia, Ing. 	Karla 	Reátegui.</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C" sz="1600" dirty="0">
              <a:solidFill>
                <a:srgbClr val="050505"/>
              </a:solidFill>
              <a:effectLst/>
              <a:latin typeface="inherit"/>
              <a:ea typeface="Times New Roman" panose="02020603050405020304" pitchFamily="18" charset="0"/>
              <a:cs typeface="Segoe UI Historic" panose="020B0502040204020203" pitchFamily="34" charset="0"/>
            </a:rPr>
            <a:t>	Esta reunión fue clave para fortalecer los vínculos 	institucionales, generar el  apoyo a  	nuestros 	gobiernos parroquiales y 	consolidar el compromiso en 	la elaboración 	del macro proyecto de 	fortalecimiento al 	aparato productivo de nuestra 	provincia</a:t>
          </a:r>
          <a:r>
            <a:rPr lang="es-EC" sz="1200" dirty="0">
              <a:solidFill>
                <a:srgbClr val="050505"/>
              </a:solidFill>
              <a:effectLst/>
              <a:latin typeface="inherit"/>
              <a:ea typeface="Times New Roman" panose="02020603050405020304" pitchFamily="18" charset="0"/>
              <a:cs typeface="Segoe UI Historic" panose="020B0502040204020203" pitchFamily="34" charset="0"/>
            </a:rPr>
            <a:t>.</a:t>
          </a:r>
          <a:endParaRPr lang="es-EC" sz="1200" dirty="0"/>
        </a:p>
      </dgm:t>
    </dgm:pt>
    <dgm:pt modelId="{86E0E452-3E12-4744-A700-BC6DBDBB1E0C}" type="parTrans" cxnId="{F276C3A6-9695-49E3-BAD2-BC98A9DF564B}">
      <dgm:prSet/>
      <dgm:spPr/>
      <dgm:t>
        <a:bodyPr/>
        <a:lstStyle/>
        <a:p>
          <a:endParaRPr lang="es-EC"/>
        </a:p>
      </dgm:t>
    </dgm:pt>
    <dgm:pt modelId="{0E576A52-0D53-4421-B2A9-F4FF7B14DA86}" type="sibTrans" cxnId="{F276C3A6-9695-49E3-BAD2-BC98A9DF564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dgm:spPr>
      <dgm:t>
        <a:bodyPr/>
        <a:lstStyle/>
        <a:p>
          <a:endParaRPr lang="es-EC"/>
        </a:p>
      </dgm:t>
      <dgm:extLst>
        <a:ext uri="{E40237B7-FDA0-4F09-8148-C483321AD2D9}">
          <dgm14:cNvPr xmlns:dgm14="http://schemas.microsoft.com/office/drawing/2010/diagram" id="0" name="" descr="Puede ser una imagen de 2 personas y texto">
            <a:extLst>
              <a:ext uri="{FF2B5EF4-FFF2-40B4-BE49-F238E27FC236}">
                <a16:creationId xmlns:a16="http://schemas.microsoft.com/office/drawing/2014/main" id="{E5953E01-460D-45AB-869A-6FB6EBE73A98}"/>
              </a:ext>
            </a:extLst>
          </dgm14:cNvPr>
        </a:ext>
      </dgm:extLst>
    </dgm:pt>
    <dgm:pt modelId="{DEBDACE7-DABD-4C98-B459-5DCF0A082859}" type="pres">
      <dgm:prSet presAssocID="{405EB521-215F-4D34-8C91-E22243F65B00}" presName="Name0" presStyleCnt="0">
        <dgm:presLayoutVars>
          <dgm:chMax val="7"/>
          <dgm:chPref val="7"/>
          <dgm:dir/>
        </dgm:presLayoutVars>
      </dgm:prSet>
      <dgm:spPr/>
    </dgm:pt>
    <dgm:pt modelId="{0D6E91E0-23F6-4984-9A47-3C635340FF18}" type="pres">
      <dgm:prSet presAssocID="{1A3C899D-5B03-4855-B857-490B254615FF}" presName="parTx1" presStyleLbl="node1" presStyleIdx="0" presStyleCnt="1" custScaleX="161887" custScaleY="253571"/>
      <dgm:spPr/>
    </dgm:pt>
    <dgm:pt modelId="{0D3B2AD9-5452-430D-996A-22E731EE115B}" type="pres">
      <dgm:prSet presAssocID="{0E576A52-0D53-4421-B2A9-F4FF7B14DA86}" presName="picture1" presStyleCnt="0"/>
      <dgm:spPr/>
    </dgm:pt>
    <dgm:pt modelId="{FD171C1E-EABA-41D1-A1F4-059AC48CF514}" type="pres">
      <dgm:prSet presAssocID="{0E576A52-0D53-4421-B2A9-F4FF7B14DA86}" presName="imageRepeatNode" presStyleLbl="fgImgPlace1" presStyleIdx="0" presStyleCnt="1" custScaleX="120536" custScaleY="120641" custLinFactNeighborX="-77174" custLinFactNeighborY="-3492"/>
      <dgm:spPr/>
    </dgm:pt>
  </dgm:ptLst>
  <dgm:cxnLst>
    <dgm:cxn modelId="{6F7D4438-83FA-4D6D-9D3E-74C5426B60C9}" type="presOf" srcId="{0E576A52-0D53-4421-B2A9-F4FF7B14DA86}" destId="{FD171C1E-EABA-41D1-A1F4-059AC48CF514}" srcOrd="0" destOrd="0" presId="urn:microsoft.com/office/officeart/2008/layout/AscendingPictureAccentProcess"/>
    <dgm:cxn modelId="{F3D9D364-48F6-4059-9DDC-7097E3881126}" type="presOf" srcId="{1A3C899D-5B03-4855-B857-490B254615FF}" destId="{0D6E91E0-23F6-4984-9A47-3C635340FF18}" srcOrd="0" destOrd="0" presId="urn:microsoft.com/office/officeart/2008/layout/AscendingPictureAccentProcess"/>
    <dgm:cxn modelId="{97135874-1810-4DF5-BD7B-D1F3ABE566AE}" type="presOf" srcId="{405EB521-215F-4D34-8C91-E22243F65B00}" destId="{DEBDACE7-DABD-4C98-B459-5DCF0A082859}" srcOrd="0" destOrd="0" presId="urn:microsoft.com/office/officeart/2008/layout/AscendingPictureAccentProcess"/>
    <dgm:cxn modelId="{F276C3A6-9695-49E3-BAD2-BC98A9DF564B}" srcId="{405EB521-215F-4D34-8C91-E22243F65B00}" destId="{1A3C899D-5B03-4855-B857-490B254615FF}" srcOrd="0" destOrd="0" parTransId="{86E0E452-3E12-4744-A700-BC6DBDBB1E0C}" sibTransId="{0E576A52-0D53-4421-B2A9-F4FF7B14DA86}"/>
    <dgm:cxn modelId="{495FB713-9782-4CD4-950F-7B735528266F}" type="presParOf" srcId="{DEBDACE7-DABD-4C98-B459-5DCF0A082859}" destId="{0D6E91E0-23F6-4984-9A47-3C635340FF18}" srcOrd="0" destOrd="0" presId="urn:microsoft.com/office/officeart/2008/layout/AscendingPictureAccentProcess"/>
    <dgm:cxn modelId="{98B868A7-44B3-4FF0-AEC4-49ABB09662FC}" type="presParOf" srcId="{DEBDACE7-DABD-4C98-B459-5DCF0A082859}" destId="{0D3B2AD9-5452-430D-996A-22E731EE115B}" srcOrd="1" destOrd="0" presId="urn:microsoft.com/office/officeart/2008/layout/AscendingPictureAccentProcess"/>
    <dgm:cxn modelId="{249FFACF-71E4-41B6-9C4E-E88E82F60574}" type="presParOf" srcId="{0D3B2AD9-5452-430D-996A-22E731EE115B}" destId="{FD171C1E-EABA-41D1-A1F4-059AC48CF514}" srcOrd="0" destOrd="0" presId="urn:microsoft.com/office/officeart/2008/layout/AscendingPictureAccent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73EDB0-698C-4E21-8859-92ACA3ADFE9B}"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0743AABC-F7F0-4451-B243-59F886CB5716}">
      <dgm:prSet phldrT="[Texto]" custT="1"/>
      <dgm:spPr>
        <a:solidFill>
          <a:schemeClr val="tx1"/>
        </a:solidFill>
      </dgm:spPr>
      <dgm:t>
        <a:bodyPr/>
        <a:lstStyle/>
        <a:p>
          <a:pPr algn="l">
            <a:buClrTx/>
            <a:buSzTx/>
            <a:buFontTx/>
            <a:buNone/>
          </a:pPr>
          <a:r>
            <a:rPr lang="es-EC" altLang="es-EC" sz="1900" b="1" i="1" u="none" dirty="0">
              <a:solidFill>
                <a:srgbClr val="002060"/>
              </a:solidFill>
              <a:latin typeface="inherit"/>
              <a:cs typeface="Segoe UI Historic" panose="020B0502040204020203" pitchFamily="34" charset="0"/>
            </a:rPr>
            <a:t>		</a:t>
          </a:r>
          <a:r>
            <a:rPr lang="es-EC" altLang="es-EC" sz="1600" b="1" i="1" u="none" dirty="0">
              <a:solidFill>
                <a:srgbClr val="002060"/>
              </a:solidFill>
              <a:latin typeface="inherit"/>
              <a:cs typeface="Segoe UI Historic" panose="020B0502040204020203" pitchFamily="34" charset="0"/>
            </a:rPr>
            <a:t>9/02</a:t>
          </a:r>
          <a:r>
            <a:rPr kumimoji="0" lang="es-EC" altLang="es-EC" sz="1600" b="1" i="1" u="none" strike="noStrike" cap="none" normalizeH="0" baseline="0" dirty="0">
              <a:ln>
                <a:noFill/>
              </a:ln>
              <a:solidFill>
                <a:srgbClr val="002060"/>
              </a:solidFill>
              <a:effectLst/>
              <a:latin typeface="inherit"/>
              <a:cs typeface="Segoe UI Historic" panose="020B0502040204020203" pitchFamily="34" charset="0"/>
            </a:rPr>
            <a:t>-2024.         </a:t>
          </a:r>
          <a:r>
            <a:rPr kumimoji="0" lang="es-EC" altLang="es-EC" sz="1600" b="1" i="0" u="none" strike="noStrike" cap="none" normalizeH="0" baseline="0" dirty="0">
              <a:ln>
                <a:noFill/>
              </a:ln>
              <a:solidFill>
                <a:srgbClr val="002060"/>
              </a:solidFill>
              <a:effectLst/>
              <a:latin typeface="inherit"/>
              <a:cs typeface="Segoe UI Historic" panose="020B0502040204020203" pitchFamily="34" charset="0"/>
            </a:rPr>
            <a:t>Tundayme</a:t>
          </a:r>
        </a:p>
        <a:p>
          <a:pPr algn="just">
            <a:buClrTx/>
            <a:buSzTx/>
            <a:buFontTx/>
            <a:buNone/>
          </a:pPr>
          <a:r>
            <a:rPr lang="es-MX" sz="1600" b="0" i="0" dirty="0">
              <a:solidFill>
                <a:srgbClr val="050505"/>
              </a:solidFill>
              <a:effectLst/>
              <a:latin typeface="Segoe UI Historic" panose="020B0502040204020203" pitchFamily="34" charset="0"/>
            </a:rPr>
            <a:t>		</a:t>
          </a:r>
          <a:r>
            <a:rPr lang="es-MX" sz="1600" b="0" i="0" dirty="0" err="1">
              <a:solidFill>
                <a:srgbClr val="050505"/>
              </a:solidFill>
              <a:effectLst/>
              <a:latin typeface="Segoe UI Historic" panose="020B0502040204020203" pitchFamily="34" charset="0"/>
            </a:rPr>
            <a:t>Tereza</a:t>
          </a:r>
          <a:r>
            <a:rPr lang="es-MX" sz="1600" b="0" i="0" dirty="0">
              <a:solidFill>
                <a:srgbClr val="050505"/>
              </a:solidFill>
              <a:effectLst/>
              <a:latin typeface="Segoe UI Historic" panose="020B0502040204020203" pitchFamily="34" charset="0"/>
            </a:rPr>
            <a:t> Alba y el equipo técnico del 			Conagopare, se reunieron en la en las 		oficinas de </a:t>
          </a:r>
          <a:r>
            <a:rPr lang="es-MX" sz="1600" b="0" i="0" dirty="0" err="1">
              <a:solidFill>
                <a:srgbClr val="050505"/>
              </a:solidFill>
              <a:effectLst/>
              <a:latin typeface="Segoe UI Historic" panose="020B0502040204020203" pitchFamily="34" charset="0"/>
            </a:rPr>
            <a:t>ECSA</a:t>
          </a:r>
          <a:r>
            <a:rPr lang="es-MX" sz="1600" b="0" i="0" dirty="0">
              <a:solidFill>
                <a:srgbClr val="050505"/>
              </a:solidFill>
              <a:effectLst/>
              <a:latin typeface="Segoe UI Historic" panose="020B0502040204020203" pitchFamily="34" charset="0"/>
            </a:rPr>
            <a:t>, con funcionarios de esta 		entidad, con quién dialogaron y se puso a las 		órdenes para poder trabajar de forma 		coordinada en  proyectos que vayan en 		beneficio de los 29 Gobiernos Parroquiales  		Rurales de nuestra provincia. </a:t>
          </a:r>
          <a:endParaRPr lang="es-EC" sz="1600" dirty="0"/>
        </a:p>
      </dgm:t>
    </dgm:pt>
    <dgm:pt modelId="{5A7EAFE7-5E58-41AF-9801-A3B9768E05DD}" type="parTrans" cxnId="{40BCB73B-8780-482B-87A6-D123D70C2CA6}">
      <dgm:prSet/>
      <dgm:spPr/>
      <dgm:t>
        <a:bodyPr/>
        <a:lstStyle/>
        <a:p>
          <a:endParaRPr lang="es-EC"/>
        </a:p>
      </dgm:t>
    </dgm:pt>
    <dgm:pt modelId="{38410C93-D5D1-4717-95D3-6A98CF52278E}" type="sibTrans" cxnId="{40BCB73B-8780-482B-87A6-D123D70C2CA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2000" r="-22000"/>
          </a:stretch>
        </a:blipFill>
      </dgm:spPr>
      <dgm:t>
        <a:bodyPr/>
        <a:lstStyle/>
        <a:p>
          <a:endParaRPr lang="es-EC"/>
        </a:p>
      </dgm:t>
      <dgm:extLst>
        <a:ext uri="{E40237B7-FDA0-4F09-8148-C483321AD2D9}">
          <dgm14:cNvPr xmlns:dgm14="http://schemas.microsoft.com/office/drawing/2010/diagram" id="0" name="" descr="Puede ser una imagen de 5 personas, personas estudiando, mesa y texto que dice &quot;2 Tereza Alba García Presidenta del Conagopare ZamoraChinchipe&quot;">
            <a:extLst>
              <a:ext uri="{FF2B5EF4-FFF2-40B4-BE49-F238E27FC236}">
                <a16:creationId xmlns:a16="http://schemas.microsoft.com/office/drawing/2014/main" id="{02924E26-0C56-4A9A-B49F-A86A0F353063}"/>
              </a:ext>
            </a:extLst>
          </dgm14:cNvPr>
        </a:ext>
      </dgm:extLst>
    </dgm:pt>
    <dgm:pt modelId="{CD977483-11A1-4D16-9C56-43A772FBC4BE}" type="pres">
      <dgm:prSet presAssocID="{6673EDB0-698C-4E21-8859-92ACA3ADFE9B}" presName="Name0" presStyleCnt="0">
        <dgm:presLayoutVars>
          <dgm:chMax val="7"/>
          <dgm:chPref val="7"/>
          <dgm:dir/>
        </dgm:presLayoutVars>
      </dgm:prSet>
      <dgm:spPr/>
    </dgm:pt>
    <dgm:pt modelId="{8B99F7B0-0D6F-4D06-A3F5-A559ED9228EF}" type="pres">
      <dgm:prSet presAssocID="{0743AABC-F7F0-4451-B243-59F886CB5716}" presName="parTx1" presStyleLbl="node1" presStyleIdx="0" presStyleCnt="1" custScaleX="159235" custScaleY="227168" custLinFactNeighborX="4660" custLinFactNeighborY="-28285"/>
      <dgm:spPr/>
    </dgm:pt>
    <dgm:pt modelId="{A25E417D-DFD8-4B7A-BC9D-F81BAEB24E8A}" type="pres">
      <dgm:prSet presAssocID="{38410C93-D5D1-4717-95D3-6A98CF52278E}" presName="picture1" presStyleCnt="0"/>
      <dgm:spPr/>
    </dgm:pt>
    <dgm:pt modelId="{409715EB-7E6F-4EC7-84FD-CEDEC6E8EBC2}" type="pres">
      <dgm:prSet presAssocID="{38410C93-D5D1-4717-95D3-6A98CF52278E}" presName="imageRepeatNode" presStyleLbl="fgImgPlace1" presStyleIdx="0" presStyleCnt="1" custFlipHor="1" custScaleX="126830" custScaleY="112502" custLinFactX="-23383" custLinFactNeighborX="-100000" custLinFactNeighborY="-18424"/>
      <dgm:spPr/>
    </dgm:pt>
  </dgm:ptLst>
  <dgm:cxnLst>
    <dgm:cxn modelId="{C1E6DA03-176C-415B-9BA9-A2410F34D1ED}" type="presOf" srcId="{6673EDB0-698C-4E21-8859-92ACA3ADFE9B}" destId="{CD977483-11A1-4D16-9C56-43A772FBC4BE}" srcOrd="0" destOrd="0" presId="urn:microsoft.com/office/officeart/2008/layout/AscendingPictureAccentProcess"/>
    <dgm:cxn modelId="{EEAF9F39-DEDD-4014-AF0C-138F4116F46F}" type="presOf" srcId="{0743AABC-F7F0-4451-B243-59F886CB5716}" destId="{8B99F7B0-0D6F-4D06-A3F5-A559ED9228EF}" srcOrd="0" destOrd="0" presId="urn:microsoft.com/office/officeart/2008/layout/AscendingPictureAccentProcess"/>
    <dgm:cxn modelId="{40BCB73B-8780-482B-87A6-D123D70C2CA6}" srcId="{6673EDB0-698C-4E21-8859-92ACA3ADFE9B}" destId="{0743AABC-F7F0-4451-B243-59F886CB5716}" srcOrd="0" destOrd="0" parTransId="{5A7EAFE7-5E58-41AF-9801-A3B9768E05DD}" sibTransId="{38410C93-D5D1-4717-95D3-6A98CF52278E}"/>
    <dgm:cxn modelId="{0E1B253F-3F70-4F49-9CA7-18C32E794352}" type="presOf" srcId="{38410C93-D5D1-4717-95D3-6A98CF52278E}" destId="{409715EB-7E6F-4EC7-84FD-CEDEC6E8EBC2}" srcOrd="0" destOrd="0" presId="urn:microsoft.com/office/officeart/2008/layout/AscendingPictureAccentProcess"/>
    <dgm:cxn modelId="{D717284F-399A-4A59-A32A-A808A31BF5A1}" type="presParOf" srcId="{CD977483-11A1-4D16-9C56-43A772FBC4BE}" destId="{8B99F7B0-0D6F-4D06-A3F5-A559ED9228EF}" srcOrd="0" destOrd="0" presId="urn:microsoft.com/office/officeart/2008/layout/AscendingPictureAccentProcess"/>
    <dgm:cxn modelId="{342F98DF-8F88-4354-9577-463445378754}" type="presParOf" srcId="{CD977483-11A1-4D16-9C56-43A772FBC4BE}" destId="{A25E417D-DFD8-4B7A-BC9D-F81BAEB24E8A}" srcOrd="1" destOrd="0" presId="urn:microsoft.com/office/officeart/2008/layout/AscendingPictureAccentProcess"/>
    <dgm:cxn modelId="{3B22C7E7-9025-4F22-A5FF-7E5F338550AE}" type="presParOf" srcId="{A25E417D-DFD8-4B7A-BC9D-F81BAEB24E8A}" destId="{409715EB-7E6F-4EC7-84FD-CEDEC6E8EBC2}" srcOrd="0" destOrd="0" presId="urn:microsoft.com/office/officeart/2008/layout/AscendingPictureAccent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5A206A-799C-47A2-A5A7-AC9E620BF197}"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02934B7D-6A90-4301-8FE0-35745CE5C652}">
      <dgm:prSet phldrT="[Texto]"/>
      <dgm:spPr>
        <a:solidFill>
          <a:schemeClr val="tx1"/>
        </a:solidFill>
      </dgm:spPr>
      <dgm:t>
        <a:bodyPr/>
        <a:lstStyle/>
        <a:p>
          <a:pPr algn="just"/>
          <a:r>
            <a:rPr lang="es-EC" altLang="es-EC" b="1" i="1" u="none" dirty="0">
              <a:solidFill>
                <a:srgbClr val="002060"/>
              </a:solidFill>
              <a:latin typeface="inherit"/>
              <a:cs typeface="Segoe UI Historic" panose="020B0502040204020203" pitchFamily="34" charset="0"/>
            </a:rPr>
            <a:t>	09</a:t>
          </a:r>
          <a:r>
            <a:rPr kumimoji="0" lang="es-EC" altLang="es-EC" b="1" i="1" u="none" strike="noStrike" cap="none" normalizeH="0" baseline="0" dirty="0">
              <a:ln>
                <a:noFill/>
              </a:ln>
              <a:solidFill>
                <a:srgbClr val="002060"/>
              </a:solidFill>
              <a:effectLst/>
              <a:latin typeface="inherit"/>
              <a:cs typeface="Segoe UI Historic" panose="020B0502040204020203" pitchFamily="34" charset="0"/>
            </a:rPr>
            <a:t>-02-2024. </a:t>
          </a:r>
          <a:r>
            <a:rPr lang="es-EC" altLang="es-EC" b="1" dirty="0">
              <a:solidFill>
                <a:srgbClr val="002060"/>
              </a:solidFill>
              <a:latin typeface="inherit"/>
              <a:cs typeface="Segoe UI Historic" panose="020B0502040204020203" pitchFamily="34" charset="0"/>
            </a:rPr>
            <a:t>Reunión Conagopare Loja.</a:t>
          </a:r>
          <a:r>
            <a:rPr kumimoji="0" lang="es-EC" altLang="es-EC" b="1" i="0" u="none" strike="noStrike" cap="none" normalizeH="0" baseline="0" dirty="0">
              <a:ln>
                <a:noFill/>
              </a:ln>
              <a:solidFill>
                <a:srgbClr val="002060"/>
              </a:solidFill>
              <a:effectLst/>
              <a:latin typeface="inherit"/>
              <a:cs typeface="Segoe UI Historic" panose="020B0502040204020203" pitchFamily="34" charset="0"/>
            </a:rPr>
            <a:t> </a:t>
          </a:r>
          <a:r>
            <a:rPr lang="es-MX" b="0" i="0" dirty="0" err="1">
              <a:solidFill>
                <a:srgbClr val="050505"/>
              </a:solidFill>
              <a:effectLst/>
              <a:latin typeface="Segoe UI Historic" panose="020B0502040204020203" pitchFamily="34" charset="0"/>
            </a:rPr>
            <a:t>Tereza</a:t>
          </a:r>
          <a:r>
            <a:rPr lang="es-MX" b="0" i="0" dirty="0">
              <a:solidFill>
                <a:srgbClr val="050505"/>
              </a:solidFill>
              <a:effectLst/>
              <a:latin typeface="Segoe UI Historic" panose="020B0502040204020203" pitchFamily="34" charset="0"/>
            </a:rPr>
            <a:t> Alba,  Presidenta y 	funcionarios del Conagopare Zamora Ch, se reunieron en las 	oficinas de Conagopare Loja con el Ing. Jimmy Toledo 	Presidente, donde hizo extensivo los agradecimientos por el 	apoyo y cooperación 	interinstitucional, que se ha venido 	dando a través de sus técnicos 	para el fortalecimiento 	organizacional de nuestros 29 gobiernos parroquiales. </a:t>
          </a:r>
          <a:endParaRPr lang="es-EC" dirty="0"/>
        </a:p>
      </dgm:t>
    </dgm:pt>
    <dgm:pt modelId="{DCD6B180-8912-4B71-BA47-2560D2932077}" type="parTrans" cxnId="{56BEFB0F-0229-451F-A774-E91F8BD1D6E0}">
      <dgm:prSet/>
      <dgm:spPr/>
      <dgm:t>
        <a:bodyPr/>
        <a:lstStyle/>
        <a:p>
          <a:endParaRPr lang="es-EC"/>
        </a:p>
      </dgm:t>
    </dgm:pt>
    <dgm:pt modelId="{EB9F1B68-EF96-4341-B765-57CBE1E19B52}" type="sibTrans" cxnId="{56BEFB0F-0229-451F-A774-E91F8BD1D6E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9000" r="-9000"/>
          </a:stretch>
        </a:blipFill>
      </dgm:spPr>
      <dgm:t>
        <a:bodyPr/>
        <a:lstStyle/>
        <a:p>
          <a:endParaRPr lang="es-EC"/>
        </a:p>
      </dgm:t>
      <dgm:extLst>
        <a:ext uri="{E40237B7-FDA0-4F09-8148-C483321AD2D9}">
          <dgm14:cNvPr xmlns:dgm14="http://schemas.microsoft.com/office/drawing/2010/diagram" id="0" name="" descr="Puede ser una imagen de 2 personas y texto">
            <a:extLst>
              <a:ext uri="{FF2B5EF4-FFF2-40B4-BE49-F238E27FC236}">
                <a16:creationId xmlns:a16="http://schemas.microsoft.com/office/drawing/2014/main" id="{5AEBA93A-C9C1-4044-B6EA-972024E66E3A}"/>
              </a:ext>
            </a:extLst>
          </dgm14:cNvPr>
        </a:ext>
      </dgm:extLst>
    </dgm:pt>
    <dgm:pt modelId="{9CF2FCFB-21BF-4DBA-924E-CD8276C6E5A8}" type="pres">
      <dgm:prSet presAssocID="{585A206A-799C-47A2-A5A7-AC9E620BF197}" presName="Name0" presStyleCnt="0">
        <dgm:presLayoutVars>
          <dgm:chMax val="7"/>
          <dgm:chPref val="7"/>
          <dgm:dir/>
        </dgm:presLayoutVars>
      </dgm:prSet>
      <dgm:spPr/>
    </dgm:pt>
    <dgm:pt modelId="{A6E7D626-5EB7-42B0-AEA2-8A43F09797F5}" type="pres">
      <dgm:prSet presAssocID="{02934B7D-6A90-4301-8FE0-35745CE5C652}" presName="parTx1" presStyleLbl="node1" presStyleIdx="0" presStyleCnt="1" custScaleX="169365" custScaleY="200820"/>
      <dgm:spPr/>
    </dgm:pt>
    <dgm:pt modelId="{4075543E-9DFC-4D32-A0D4-AB828FEB07FB}" type="pres">
      <dgm:prSet presAssocID="{EB9F1B68-EF96-4341-B765-57CBE1E19B52}" presName="picture1" presStyleCnt="0"/>
      <dgm:spPr/>
    </dgm:pt>
    <dgm:pt modelId="{75A7D29D-A124-4F55-868B-D41F1625651E}" type="pres">
      <dgm:prSet presAssocID="{EB9F1B68-EF96-4341-B765-57CBE1E19B52}" presName="imageRepeatNode" presStyleLbl="fgImgPlace1" presStyleIdx="0" presStyleCnt="1" custScaleX="125230" custScaleY="129927" custLinFactNeighborX="-54649" custLinFactNeighborY="1356"/>
      <dgm:spPr/>
    </dgm:pt>
  </dgm:ptLst>
  <dgm:cxnLst>
    <dgm:cxn modelId="{56BEFB0F-0229-451F-A774-E91F8BD1D6E0}" srcId="{585A206A-799C-47A2-A5A7-AC9E620BF197}" destId="{02934B7D-6A90-4301-8FE0-35745CE5C652}" srcOrd="0" destOrd="0" parTransId="{DCD6B180-8912-4B71-BA47-2560D2932077}" sibTransId="{EB9F1B68-EF96-4341-B765-57CBE1E19B52}"/>
    <dgm:cxn modelId="{63EFD55F-46E1-4544-BBB1-97583BFC7723}" type="presOf" srcId="{02934B7D-6A90-4301-8FE0-35745CE5C652}" destId="{A6E7D626-5EB7-42B0-AEA2-8A43F09797F5}" srcOrd="0" destOrd="0" presId="urn:microsoft.com/office/officeart/2008/layout/AscendingPictureAccentProcess"/>
    <dgm:cxn modelId="{A2D74271-8BC7-4E23-9EC7-223ACD9AD203}" type="presOf" srcId="{EB9F1B68-EF96-4341-B765-57CBE1E19B52}" destId="{75A7D29D-A124-4F55-868B-D41F1625651E}" srcOrd="0" destOrd="0" presId="urn:microsoft.com/office/officeart/2008/layout/AscendingPictureAccentProcess"/>
    <dgm:cxn modelId="{F004C3B6-0E77-4BEA-8D6D-666007B39F42}" type="presOf" srcId="{585A206A-799C-47A2-A5A7-AC9E620BF197}" destId="{9CF2FCFB-21BF-4DBA-924E-CD8276C6E5A8}" srcOrd="0" destOrd="0" presId="urn:microsoft.com/office/officeart/2008/layout/AscendingPictureAccentProcess"/>
    <dgm:cxn modelId="{49651E48-2090-48A1-BB65-7E435D39D93D}" type="presParOf" srcId="{9CF2FCFB-21BF-4DBA-924E-CD8276C6E5A8}" destId="{A6E7D626-5EB7-42B0-AEA2-8A43F09797F5}" srcOrd="0" destOrd="0" presId="urn:microsoft.com/office/officeart/2008/layout/AscendingPictureAccentProcess"/>
    <dgm:cxn modelId="{7F4D2576-D7D7-4CF3-8BBF-6DCD5722E42E}" type="presParOf" srcId="{9CF2FCFB-21BF-4DBA-924E-CD8276C6E5A8}" destId="{4075543E-9DFC-4D32-A0D4-AB828FEB07FB}" srcOrd="1" destOrd="0" presId="urn:microsoft.com/office/officeart/2008/layout/AscendingPictureAccentProcess"/>
    <dgm:cxn modelId="{61E26F9D-74ED-43FA-ADF4-28D6C6674D63}" type="presParOf" srcId="{4075543E-9DFC-4D32-A0D4-AB828FEB07FB}" destId="{75A7D29D-A124-4F55-868B-D41F1625651E}"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D8CE1E-92B7-41B8-A21B-0DB748ACA346}"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33CE5C09-FCED-468D-8928-510EDCB1EEB0}">
      <dgm:prSet phldrT="[Texto]"/>
      <dgm:spPr>
        <a:solidFill>
          <a:schemeClr val="tx1"/>
        </a:solidFill>
      </dgm:spPr>
      <dgm:t>
        <a:bodyPr/>
        <a:lstStyle/>
        <a:p>
          <a:r>
            <a:rPr lang="es-EC" altLang="es-EC" b="1" i="1" u="none" dirty="0">
              <a:solidFill>
                <a:srgbClr val="002060"/>
              </a:solidFill>
              <a:latin typeface="inherit"/>
              <a:cs typeface="Segoe UI Historic" panose="020B0502040204020203" pitchFamily="34" charset="0"/>
            </a:rPr>
            <a:t>	23/02</a:t>
          </a:r>
          <a:r>
            <a:rPr kumimoji="0" lang="es-EC" altLang="es-EC" b="1" i="1" u="none" strike="noStrike" cap="none" normalizeH="0" baseline="0" dirty="0">
              <a:ln>
                <a:noFill/>
              </a:ln>
              <a:solidFill>
                <a:srgbClr val="002060"/>
              </a:solidFill>
              <a:effectLst/>
              <a:latin typeface="inherit"/>
              <a:cs typeface="Segoe UI Historic" panose="020B0502040204020203" pitchFamily="34" charset="0"/>
            </a:rPr>
            <a:t>-2024. </a:t>
          </a:r>
          <a:r>
            <a:rPr lang="es-MX" b="1" i="0" u="none" strike="noStrike" dirty="0">
              <a:solidFill>
                <a:srgbClr val="002060"/>
              </a:solidFill>
              <a:effectLst/>
              <a:latin typeface="inherit"/>
              <a:hlinkClick xmlns:r="http://schemas.openxmlformats.org/officeDocument/2006/relationships" r:id="rId1">
                <a:extLst>
                  <a:ext uri="{A12FA001-AC4F-418D-AE19-62706E023703}">
                    <ahyp:hlinkClr xmlns:ahyp="http://schemas.microsoft.com/office/drawing/2018/hyperlinkcolor" val="tx"/>
                  </a:ext>
                </a:extLst>
              </a:hlinkClick>
            </a:rPr>
            <a:t>Machala</a:t>
          </a:r>
          <a:r>
            <a:rPr lang="es-MX" b="1" i="0" u="none" dirty="0">
              <a:solidFill>
                <a:srgbClr val="002060"/>
              </a:solidFill>
              <a:effectLst/>
              <a:latin typeface="inherit"/>
            </a:rPr>
            <a:t>  </a:t>
          </a:r>
          <a:r>
            <a:rPr lang="es-MX" b="0" i="0" u="none" dirty="0" err="1">
              <a:solidFill>
                <a:srgbClr val="050505"/>
              </a:solidFill>
              <a:effectLst/>
              <a:latin typeface="inherit"/>
            </a:rPr>
            <a:t>Tereza</a:t>
          </a:r>
          <a:r>
            <a:rPr lang="es-MX" b="0" i="0" u="none" dirty="0">
              <a:solidFill>
                <a:srgbClr val="050505"/>
              </a:solidFill>
              <a:effectLst/>
              <a:latin typeface="inherit"/>
            </a:rPr>
            <a:t> </a:t>
          </a:r>
          <a:r>
            <a:rPr lang="es-MX" b="0" i="0" dirty="0">
              <a:solidFill>
                <a:srgbClr val="050505"/>
              </a:solidFill>
              <a:effectLst/>
              <a:latin typeface="inherit"/>
            </a:rPr>
            <a:t>Alba García, 	Presidenta 	del </a:t>
          </a:r>
          <a:r>
            <a:rPr lang="es-MX" b="0" i="0" u="none" strike="noStrike" dirty="0">
              <a:solidFill>
                <a:schemeClr val="bg1"/>
              </a:solidFill>
              <a:effectLst/>
              <a:latin typeface="inherit"/>
              <a:hlinkClick xmlns:r="http://schemas.openxmlformats.org/officeDocument/2006/relationships" r:id="rId2">
                <a:extLst>
                  <a:ext uri="{A12FA001-AC4F-418D-AE19-62706E023703}">
                    <ahyp:hlinkClr xmlns:ahyp="http://schemas.microsoft.com/office/drawing/2018/hyperlinkcolor" val="tx"/>
                  </a:ext>
                </a:extLst>
              </a:hlinkClick>
            </a:rPr>
            <a:t>Conagopare Zamora Chinchipe</a:t>
          </a:r>
          <a:r>
            <a:rPr lang="es-MX" b="0" i="0" dirty="0">
              <a:solidFill>
                <a:schemeClr val="bg1"/>
              </a:solidFill>
              <a:effectLst/>
              <a:latin typeface="inherit"/>
            </a:rPr>
            <a:t>,  </a:t>
          </a:r>
          <a:r>
            <a:rPr lang="es-MX" b="0" i="0" dirty="0">
              <a:solidFill>
                <a:srgbClr val="050505"/>
              </a:solidFill>
              <a:effectLst/>
              <a:latin typeface="inherit"/>
            </a:rPr>
            <a:t>en la 	ciudad de 	Machala, participó en la sesión de la Comisión de 	Gobiernos Autónomos Descentralizados de la Asamblea 	Nacional, dónde se trató el proyecto de reforma al 	</a:t>
          </a:r>
          <a:r>
            <a:rPr lang="es-MX" b="0" i="0" dirty="0" err="1">
              <a:solidFill>
                <a:srgbClr val="050505"/>
              </a:solidFill>
              <a:effectLst/>
              <a:latin typeface="inherit"/>
            </a:rPr>
            <a:t>Cootad</a:t>
          </a:r>
          <a:r>
            <a:rPr lang="es-MX" b="0" i="0" dirty="0">
              <a:solidFill>
                <a:srgbClr val="050505"/>
              </a:solidFill>
              <a:effectLst/>
              <a:latin typeface="inherit"/>
            </a:rPr>
            <a:t>. </a:t>
          </a:r>
          <a:endParaRPr lang="es-EC" dirty="0"/>
        </a:p>
      </dgm:t>
    </dgm:pt>
    <dgm:pt modelId="{6A9A9417-2737-4AEE-97CF-104015940F00}" type="parTrans" cxnId="{F4E3190A-B63D-4156-88AD-4C69C3146EEC}">
      <dgm:prSet/>
      <dgm:spPr/>
      <dgm:t>
        <a:bodyPr/>
        <a:lstStyle/>
        <a:p>
          <a:endParaRPr lang="es-EC"/>
        </a:p>
      </dgm:t>
    </dgm:pt>
    <dgm:pt modelId="{FD791CF4-24A6-47DE-9DF7-C033828C8707}" type="sibTrans" cxnId="{F4E3190A-B63D-4156-88AD-4C69C3146EEC}">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t>
        <a:bodyPr/>
        <a:lstStyle/>
        <a:p>
          <a:endParaRPr lang="es-EC"/>
        </a:p>
      </dgm:t>
      <dgm:extLst>
        <a:ext uri="{E40237B7-FDA0-4F09-8148-C483321AD2D9}">
          <dgm14:cNvPr xmlns:dgm14="http://schemas.microsoft.com/office/drawing/2010/diagram" id="0" name="" descr="Puede ser una imagen de 3 personas y texto">
            <a:extLst>
              <a:ext uri="{FF2B5EF4-FFF2-40B4-BE49-F238E27FC236}">
                <a16:creationId xmlns:a16="http://schemas.microsoft.com/office/drawing/2014/main" id="{4B0264C6-96E9-42F5-B645-EF03F81AD96A}"/>
              </a:ext>
            </a:extLst>
          </dgm14:cNvPr>
        </a:ext>
      </dgm:extLst>
    </dgm:pt>
    <dgm:pt modelId="{9D0600C8-FA9E-498A-9ED6-A76EE47262DC}" type="pres">
      <dgm:prSet presAssocID="{E4D8CE1E-92B7-41B8-A21B-0DB748ACA346}" presName="Name0" presStyleCnt="0">
        <dgm:presLayoutVars>
          <dgm:chMax val="7"/>
          <dgm:chPref val="7"/>
          <dgm:dir/>
        </dgm:presLayoutVars>
      </dgm:prSet>
      <dgm:spPr/>
    </dgm:pt>
    <dgm:pt modelId="{0EC86854-E84D-4E62-9753-4EFA54667FC3}" type="pres">
      <dgm:prSet presAssocID="{33CE5C09-FCED-468D-8928-510EDCB1EEB0}" presName="parTx1" presStyleLbl="node1" presStyleIdx="0" presStyleCnt="1" custScaleX="160525" custScaleY="160405"/>
      <dgm:spPr/>
    </dgm:pt>
    <dgm:pt modelId="{414100FA-0DC8-451C-A301-F3F2D4A423B1}" type="pres">
      <dgm:prSet presAssocID="{FD791CF4-24A6-47DE-9DF7-C033828C8707}" presName="picture1" presStyleCnt="0"/>
      <dgm:spPr/>
    </dgm:pt>
    <dgm:pt modelId="{7AB16703-DB01-4561-B91B-C4FC1DECF10E}" type="pres">
      <dgm:prSet presAssocID="{FD791CF4-24A6-47DE-9DF7-C033828C8707}" presName="imageRepeatNode" presStyleLbl="fgImgPlace1" presStyleIdx="0" presStyleCnt="1" custScaleX="108390" custScaleY="118352" custLinFactNeighborX="-36747" custLinFactNeighborY="4948"/>
      <dgm:spPr/>
    </dgm:pt>
  </dgm:ptLst>
  <dgm:cxnLst>
    <dgm:cxn modelId="{76B46605-695A-4A75-B438-46CCAA3885E9}" type="presOf" srcId="{33CE5C09-FCED-468D-8928-510EDCB1EEB0}" destId="{0EC86854-E84D-4E62-9753-4EFA54667FC3}" srcOrd="0" destOrd="0" presId="urn:microsoft.com/office/officeart/2008/layout/AscendingPictureAccentProcess"/>
    <dgm:cxn modelId="{F4E3190A-B63D-4156-88AD-4C69C3146EEC}" srcId="{E4D8CE1E-92B7-41B8-A21B-0DB748ACA346}" destId="{33CE5C09-FCED-468D-8928-510EDCB1EEB0}" srcOrd="0" destOrd="0" parTransId="{6A9A9417-2737-4AEE-97CF-104015940F00}" sibTransId="{FD791CF4-24A6-47DE-9DF7-C033828C8707}"/>
    <dgm:cxn modelId="{A1229F43-A893-49C2-BA5C-F4CC350B3470}" type="presOf" srcId="{FD791CF4-24A6-47DE-9DF7-C033828C8707}" destId="{7AB16703-DB01-4561-B91B-C4FC1DECF10E}" srcOrd="0" destOrd="0" presId="urn:microsoft.com/office/officeart/2008/layout/AscendingPictureAccentProcess"/>
    <dgm:cxn modelId="{C677F3C4-6774-4259-8144-10F1BFD018E9}" type="presOf" srcId="{E4D8CE1E-92B7-41B8-A21B-0DB748ACA346}" destId="{9D0600C8-FA9E-498A-9ED6-A76EE47262DC}" srcOrd="0" destOrd="0" presId="urn:microsoft.com/office/officeart/2008/layout/AscendingPictureAccentProcess"/>
    <dgm:cxn modelId="{33A5B687-B513-419F-BCD0-9B4A15E3E3DE}" type="presParOf" srcId="{9D0600C8-FA9E-498A-9ED6-A76EE47262DC}" destId="{0EC86854-E84D-4E62-9753-4EFA54667FC3}" srcOrd="0" destOrd="0" presId="urn:microsoft.com/office/officeart/2008/layout/AscendingPictureAccentProcess"/>
    <dgm:cxn modelId="{BD70E87A-91A7-4C59-A854-3E1ECB17A0E7}" type="presParOf" srcId="{9D0600C8-FA9E-498A-9ED6-A76EE47262DC}" destId="{414100FA-0DC8-451C-A301-F3F2D4A423B1}" srcOrd="1" destOrd="0" presId="urn:microsoft.com/office/officeart/2008/layout/AscendingPictureAccentProcess"/>
    <dgm:cxn modelId="{077CD380-14A9-44AD-A68D-A60187731F67}" type="presParOf" srcId="{414100FA-0DC8-451C-A301-F3F2D4A423B1}" destId="{7AB16703-DB01-4561-B91B-C4FC1DECF10E}" srcOrd="0" destOrd="0" presId="urn:microsoft.com/office/officeart/2008/layout/AscendingPictureAccent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7A0759-7E64-4EA1-9525-C7D7CC702C3F}"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09E2B38E-50CB-45A0-A613-E9B5D709B0A9}">
      <dgm:prSet phldrT="[Texto]" custT="1"/>
      <dgm:spPr>
        <a:solidFill>
          <a:schemeClr val="tx1"/>
        </a:solidFill>
      </dgm:spPr>
      <dgm:t>
        <a:bodyPr/>
        <a:lstStyle/>
        <a:p>
          <a:pPr algn="l">
            <a:buClrTx/>
            <a:buSzTx/>
            <a:buFontTx/>
            <a:buNone/>
          </a:pPr>
          <a:r>
            <a:rPr kumimoji="0" lang="es-EC" altLang="es-EC" sz="1200" b="1" i="0" u="none" strike="noStrike" cap="none" normalizeH="0" baseline="0" dirty="0">
              <a:ln>
                <a:noFill/>
              </a:ln>
              <a:solidFill>
                <a:schemeClr val="bg2"/>
              </a:solidFill>
              <a:effectLst/>
              <a:latin typeface="inherit"/>
              <a:cs typeface="Segoe UI Historic" panose="020B0502040204020203" pitchFamily="34" charset="0"/>
            </a:rPr>
            <a:t>			</a:t>
          </a:r>
          <a:r>
            <a:rPr kumimoji="0" lang="es-EC" altLang="es-EC" sz="1400" b="1" i="0" u="none" strike="noStrike" cap="none" normalizeH="0" baseline="0" dirty="0">
              <a:ln>
                <a:noFill/>
              </a:ln>
              <a:solidFill>
                <a:schemeClr val="bg2"/>
              </a:solidFill>
              <a:effectLst/>
              <a:latin typeface="inherit"/>
              <a:cs typeface="Segoe UI Historic" panose="020B0502040204020203" pitchFamily="34" charset="0"/>
            </a:rPr>
            <a:t>                      </a:t>
          </a:r>
          <a:r>
            <a:rPr kumimoji="0" lang="es-EC" altLang="es-EC" sz="1400" b="1" i="0" u="sng" strike="noStrike" cap="none" normalizeH="0" baseline="0" dirty="0">
              <a:ln>
                <a:noFill/>
              </a:ln>
              <a:solidFill>
                <a:schemeClr val="bg2"/>
              </a:solidFill>
              <a:effectLst/>
              <a:latin typeface="inherit"/>
              <a:cs typeface="Segoe UI Historic" panose="020B0502040204020203" pitchFamily="34" charset="0"/>
            </a:rPr>
            <a:t>22 de marzo de 2024</a:t>
          </a:r>
          <a:endParaRPr lang="es-MX" sz="1400" b="1" u="sng" dirty="0">
            <a:solidFill>
              <a:schemeClr val="bg2"/>
            </a:solidFill>
            <a:latin typeface="Arial"/>
            <a:cs typeface="Arial"/>
          </a:endParaRPr>
        </a:p>
        <a:p>
          <a:pPr algn="l">
            <a:buClrTx/>
            <a:buSzTx/>
            <a:buFontTx/>
            <a:buNone/>
          </a:pPr>
          <a:r>
            <a:rPr lang="es-EC" altLang="es-EC" sz="1400" dirty="0">
              <a:solidFill>
                <a:srgbClr val="050505"/>
              </a:solidFill>
              <a:latin typeface="inherit"/>
              <a:cs typeface="Segoe UI Historic" panose="020B0502040204020203" pitchFamily="34" charset="0"/>
            </a:rPr>
            <a:t>			REUNIÓN DE TRABAJO, </a:t>
          </a:r>
          <a:r>
            <a:rPr kumimoji="0" lang="es-EC" altLang="es-EC" sz="1400" b="0" i="0" u="none" strike="noStrike" cap="none" normalizeH="0" baseline="0" dirty="0">
              <a:ln>
                <a:noFill/>
              </a:ln>
              <a:solidFill>
                <a:srgbClr val="050505"/>
              </a:solidFill>
              <a:effectLst/>
              <a:latin typeface="inherit"/>
              <a:cs typeface="Segoe UI Historic" panose="020B0502040204020203" pitchFamily="34" charset="0"/>
            </a:rPr>
            <a:t>con la 𝙈𝙜𝙩𝙧. 𝙄𝙨𝙖𝙗𝙚𝙡  𝙀𝙣r𝙦𝙪𝙚𝙯,  𝘾𝙏𝘼, junto 			nuestra presidenta 𝙡𝙞𝙘𝙙𝙖.𝙏𝙚𝙧𝙚 𝘼𝙡𝙗𝙖  y el equipo  técnico. </a:t>
          </a:r>
          <a:endParaRPr kumimoji="0" lang="es-EC" altLang="es-EC" sz="1400" b="0" i="0" u="none" strike="noStrike" cap="none" normalizeH="0" baseline="0" dirty="0">
            <a:ln>
              <a:noFill/>
            </a:ln>
            <a:solidFill>
              <a:schemeClr val="tx1"/>
            </a:solidFill>
            <a:effectLst/>
          </a:endParaRPr>
        </a:p>
        <a:p>
          <a:pPr algn="just">
            <a:buClrTx/>
            <a:buSzTx/>
            <a:buFontTx/>
            <a:buNone/>
          </a:pPr>
          <a:r>
            <a:rPr kumimoji="0" lang="es-EC" altLang="es-EC" sz="1400" b="0" i="0" u="none" strike="noStrike" cap="none" normalizeH="0" baseline="0" dirty="0">
              <a:ln>
                <a:noFill/>
              </a:ln>
              <a:solidFill>
                <a:srgbClr val="050505"/>
              </a:solidFill>
              <a:effectLst/>
              <a:latin typeface="inherit"/>
              <a:cs typeface="Segoe UI Historic" panose="020B0502040204020203" pitchFamily="34" charset="0"/>
            </a:rPr>
            <a:t>			Evento en el que se aprovecho para dar a conocer las necesidades de nuestras 		juntas parroquiales, y la prioridad de dotar de los servicios básicos a 			las comunidades, sin olvidar la vialidad y producción como también la 			repotenciación del turismo comunitario en nuestra provincia</a:t>
          </a:r>
          <a:r>
            <a:rPr kumimoji="0" lang="es-EC" altLang="es-EC" sz="1200" b="0" i="0" u="none" strike="noStrike" cap="none" normalizeH="0" baseline="0" dirty="0">
              <a:ln>
                <a:noFill/>
              </a:ln>
              <a:solidFill>
                <a:srgbClr val="050505"/>
              </a:solidFill>
              <a:effectLst/>
              <a:latin typeface="inherit"/>
              <a:cs typeface="Segoe UI Historic" panose="020B0502040204020203" pitchFamily="34" charset="0"/>
            </a:rPr>
            <a:t>.</a:t>
          </a:r>
          <a:endParaRPr lang="es-EC" sz="1200" dirty="0"/>
        </a:p>
      </dgm:t>
    </dgm:pt>
    <dgm:pt modelId="{AC2D9100-826E-4B5D-BBF3-9624886EC870}" type="parTrans" cxnId="{A4EF99BF-28B6-4F1F-9F94-4B710C2DC075}">
      <dgm:prSet/>
      <dgm:spPr/>
      <dgm:t>
        <a:bodyPr/>
        <a:lstStyle/>
        <a:p>
          <a:endParaRPr lang="es-EC"/>
        </a:p>
      </dgm:t>
    </dgm:pt>
    <dgm:pt modelId="{80FB9E9E-63A5-4DF2-B384-3F0B24E60479}" type="sibTrans" cxnId="{A4EF99BF-28B6-4F1F-9F94-4B710C2DC07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9000" r="-29000"/>
          </a:stretch>
        </a:blipFill>
      </dgm:spPr>
      <dgm:t>
        <a:bodyPr/>
        <a:lstStyle/>
        <a:p>
          <a:endParaRPr lang="es-EC"/>
        </a:p>
      </dgm:t>
      <dgm:extLst>
        <a:ext uri="{E40237B7-FDA0-4F09-8148-C483321AD2D9}">
          <dgm14:cNvPr xmlns:dgm14="http://schemas.microsoft.com/office/drawing/2010/diagram" id="0" name="" descr="Puede ser una imagen de 6 personas y texto">
            <a:extLst>
              <a:ext uri="{FF2B5EF4-FFF2-40B4-BE49-F238E27FC236}">
                <a16:creationId xmlns:a16="http://schemas.microsoft.com/office/drawing/2014/main" id="{150B60D6-B375-4E36-A224-4822C50C6DCB}"/>
              </a:ext>
            </a:extLst>
          </dgm14:cNvPr>
        </a:ext>
      </dgm:extLst>
    </dgm:pt>
    <dgm:pt modelId="{404F7D35-8D41-485D-92EE-AE2DE24463AE}" type="pres">
      <dgm:prSet presAssocID="{067A0759-7E64-4EA1-9525-C7D7CC702C3F}" presName="Name0" presStyleCnt="0">
        <dgm:presLayoutVars>
          <dgm:chMax val="7"/>
          <dgm:chPref val="7"/>
          <dgm:dir/>
        </dgm:presLayoutVars>
      </dgm:prSet>
      <dgm:spPr/>
    </dgm:pt>
    <dgm:pt modelId="{903D5C6D-FD91-4D77-A8BA-A7F7D1FB4185}" type="pres">
      <dgm:prSet presAssocID="{09E2B38E-50CB-45A0-A613-E9B5D709B0A9}" presName="parTx1" presStyleLbl="node1" presStyleIdx="0" presStyleCnt="1" custScaleX="240852" custScaleY="225439"/>
      <dgm:spPr/>
    </dgm:pt>
    <dgm:pt modelId="{1F1FF9CE-16EA-4C92-9678-6AD886565F29}" type="pres">
      <dgm:prSet presAssocID="{80FB9E9E-63A5-4DF2-B384-3F0B24E60479}" presName="picture1" presStyleCnt="0"/>
      <dgm:spPr/>
    </dgm:pt>
    <dgm:pt modelId="{D058ED49-B773-4D9A-990C-BC1A65C9A04B}" type="pres">
      <dgm:prSet presAssocID="{80FB9E9E-63A5-4DF2-B384-3F0B24E60479}" presName="imageRepeatNode" presStyleLbl="fgImgPlace1" presStyleIdx="0" presStyleCnt="1" custScaleX="149494" custScaleY="135392" custLinFactX="-11989" custLinFactNeighborX="-100000" custLinFactNeighborY="-1628"/>
      <dgm:spPr/>
    </dgm:pt>
  </dgm:ptLst>
  <dgm:cxnLst>
    <dgm:cxn modelId="{8C17F040-8DB3-4748-A4D0-BD529D19D665}" type="presOf" srcId="{067A0759-7E64-4EA1-9525-C7D7CC702C3F}" destId="{404F7D35-8D41-485D-92EE-AE2DE24463AE}" srcOrd="0" destOrd="0" presId="urn:microsoft.com/office/officeart/2008/layout/AscendingPictureAccentProcess"/>
    <dgm:cxn modelId="{3B5608AA-1422-4060-BAD5-7E70C560B155}" type="presOf" srcId="{09E2B38E-50CB-45A0-A613-E9B5D709B0A9}" destId="{903D5C6D-FD91-4D77-A8BA-A7F7D1FB4185}" srcOrd="0" destOrd="0" presId="urn:microsoft.com/office/officeart/2008/layout/AscendingPictureAccentProcess"/>
    <dgm:cxn modelId="{A4EF99BF-28B6-4F1F-9F94-4B710C2DC075}" srcId="{067A0759-7E64-4EA1-9525-C7D7CC702C3F}" destId="{09E2B38E-50CB-45A0-A613-E9B5D709B0A9}" srcOrd="0" destOrd="0" parTransId="{AC2D9100-826E-4B5D-BBF3-9624886EC870}" sibTransId="{80FB9E9E-63A5-4DF2-B384-3F0B24E60479}"/>
    <dgm:cxn modelId="{2418D5CD-FF18-4356-96B9-600A32C35E5E}" type="presOf" srcId="{80FB9E9E-63A5-4DF2-B384-3F0B24E60479}" destId="{D058ED49-B773-4D9A-990C-BC1A65C9A04B}" srcOrd="0" destOrd="0" presId="urn:microsoft.com/office/officeart/2008/layout/AscendingPictureAccentProcess"/>
    <dgm:cxn modelId="{B9E339D2-CF57-4D56-A482-96F8A551AE0C}" type="presParOf" srcId="{404F7D35-8D41-485D-92EE-AE2DE24463AE}" destId="{903D5C6D-FD91-4D77-A8BA-A7F7D1FB4185}" srcOrd="0" destOrd="0" presId="urn:microsoft.com/office/officeart/2008/layout/AscendingPictureAccentProcess"/>
    <dgm:cxn modelId="{C838A8F1-1FC5-4C8F-9E69-27F18D57631F}" type="presParOf" srcId="{404F7D35-8D41-485D-92EE-AE2DE24463AE}" destId="{1F1FF9CE-16EA-4C92-9678-6AD886565F29}" srcOrd="1" destOrd="0" presId="urn:microsoft.com/office/officeart/2008/layout/AscendingPictureAccentProcess"/>
    <dgm:cxn modelId="{E60C3BC4-C701-4D67-BCA2-5D967CC4AE9E}" type="presParOf" srcId="{1F1FF9CE-16EA-4C92-9678-6AD886565F29}" destId="{D058ED49-B773-4D9A-990C-BC1A65C9A04B}"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044601-3A80-43C4-BE5F-FAB6B64A7B13}"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3C39E211-F864-4B8F-B856-1FD93022DBCF}">
      <dgm:prSet phldrT="[Texto]" custT="1"/>
      <dgm:spPr>
        <a:solidFill>
          <a:schemeClr val="tx1"/>
        </a:solidFill>
      </dgm:spPr>
      <dgm:t>
        <a:bodyPr/>
        <a:lstStyle/>
        <a:p>
          <a:pPr algn="l"/>
          <a:r>
            <a:rPr kumimoji="0" lang="es-EC" altLang="es-EC" sz="1300" b="1" i="0" u="none" strike="noStrike" cap="none" normalizeH="0" baseline="0" dirty="0">
              <a:ln>
                <a:noFill/>
              </a:ln>
              <a:solidFill>
                <a:schemeClr val="bg2"/>
              </a:solidFill>
              <a:effectLst/>
              <a:latin typeface="inherit"/>
              <a:cs typeface="Segoe UI Historic" panose="020B0502040204020203" pitchFamily="34" charset="0"/>
            </a:rPr>
            <a:t>		</a:t>
          </a:r>
          <a:r>
            <a:rPr kumimoji="0" lang="es-EC" altLang="es-EC" sz="1400" b="1" i="0" u="none" strike="noStrike" cap="none" normalizeH="0" baseline="0" dirty="0">
              <a:ln>
                <a:noFill/>
              </a:ln>
              <a:solidFill>
                <a:schemeClr val="bg2"/>
              </a:solidFill>
              <a:effectLst/>
              <a:latin typeface="inherit"/>
              <a:cs typeface="Segoe UI Historic" panose="020B0502040204020203" pitchFamily="34" charset="0"/>
            </a:rPr>
            <a:t>22 de marzo de 2024</a:t>
          </a:r>
          <a:endParaRPr lang="es-MX" sz="1400" b="1" u="none" dirty="0">
            <a:solidFill>
              <a:schemeClr val="bg2"/>
            </a:solidFill>
            <a:latin typeface="Arial"/>
            <a:cs typeface="Arial"/>
          </a:endParaRPr>
        </a:p>
        <a:p>
          <a:pPr algn="just"/>
          <a:r>
            <a:rPr lang="es-EC" sz="1400" b="1" dirty="0">
              <a:solidFill>
                <a:srgbClr val="002060"/>
              </a:solidFill>
              <a:latin typeface="Segoe UI Historic" panose="020B0502040204020203" pitchFamily="34" charset="0"/>
            </a:rPr>
            <a:t>		</a:t>
          </a:r>
          <a:r>
            <a:rPr lang="es-EC" sz="1400" b="1" dirty="0">
              <a:solidFill>
                <a:srgbClr val="002060"/>
              </a:solidFill>
              <a:latin typeface="inherit"/>
            </a:rPr>
            <a:t>F</a:t>
          </a:r>
          <a:r>
            <a:rPr lang="es-EC" sz="1400" b="1" i="0" dirty="0">
              <a:solidFill>
                <a:srgbClr val="002060"/>
              </a:solidFill>
              <a:effectLst/>
              <a:latin typeface="inherit"/>
            </a:rPr>
            <a:t>irma un convenio interinstitucional </a:t>
          </a:r>
          <a:r>
            <a:rPr lang="es-EC" sz="1400" b="0" i="0" dirty="0">
              <a:solidFill>
                <a:srgbClr val="050505"/>
              </a:solidFill>
              <a:effectLst/>
              <a:latin typeface="inherit"/>
            </a:rPr>
            <a:t>con Conagopare 			Loja, en el marco de la cooperación y 					Fortalecimiento institucional, en la cual interviene			L𝙞𝙘𝙙𝙖. 𝙏𝙚𝙧𝙚𝙨𝙖 	𝘼𝙡𝙗𝙖, 𝙥𝙧𝙚𝙨𝙞𝙙𝙚𝙣𝙩𝙖 𝙙𝙚 𝘾𝙤𝙣𝙖𝙜𝙤𝙥𝙖𝙧𝙚 𝙮 𝙚𝙡 		𝙄𝙣𝙜. 𝙅𝙝𝙞𝙢𝙢𝙮  𝙏𝙤𝙡𝙚𝙙𝙤, 𝙥𝙧𝙚𝙨𝙞𝙙𝙚𝙣𝙩𝙚 𝙙𝙚 𝘾. 𝙇𝙤𝙟𝙖.</a:t>
          </a:r>
          <a:endParaRPr lang="es-EC" sz="1400" b="0" dirty="0">
            <a:latin typeface="inherit"/>
          </a:endParaRPr>
        </a:p>
      </dgm:t>
    </dgm:pt>
    <dgm:pt modelId="{057285F3-C671-4A9F-93ED-9379D1C73555}" type="parTrans" cxnId="{BB9C92F1-7714-4DB4-A0AE-9B05FCC325AE}">
      <dgm:prSet/>
      <dgm:spPr/>
      <dgm:t>
        <a:bodyPr/>
        <a:lstStyle/>
        <a:p>
          <a:endParaRPr lang="es-EC"/>
        </a:p>
      </dgm:t>
    </dgm:pt>
    <dgm:pt modelId="{70A32AF3-A66F-48C4-B28C-7D8F74D2EF4E}" type="sibTrans" cxnId="{BB9C92F1-7714-4DB4-A0AE-9B05FCC325AE}">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dgm:spPr>
      <dgm:t>
        <a:bodyPr/>
        <a:lstStyle/>
        <a:p>
          <a:endParaRPr lang="es-EC"/>
        </a:p>
      </dgm:t>
      <dgm:extLst>
        <a:ext uri="{E40237B7-FDA0-4F09-8148-C483321AD2D9}">
          <dgm14:cNvPr xmlns:dgm14="http://schemas.microsoft.com/office/drawing/2010/diagram" id="0" name="" descr="Puede ser una imagen de 2 personas, personas estudiando y texto">
            <a:extLst>
              <a:ext uri="{FF2B5EF4-FFF2-40B4-BE49-F238E27FC236}">
                <a16:creationId xmlns:a16="http://schemas.microsoft.com/office/drawing/2014/main" id="{272CEF5F-A3CA-4B91-B3B9-922DF3283A28}"/>
              </a:ext>
            </a:extLst>
          </dgm14:cNvPr>
        </a:ext>
      </dgm:extLst>
    </dgm:pt>
    <dgm:pt modelId="{502F06F9-A767-4E92-97B1-96DDB818C2C2}" type="pres">
      <dgm:prSet presAssocID="{6A044601-3A80-43C4-BE5F-FAB6B64A7B13}" presName="Name0" presStyleCnt="0">
        <dgm:presLayoutVars>
          <dgm:chMax val="7"/>
          <dgm:chPref val="7"/>
          <dgm:dir/>
        </dgm:presLayoutVars>
      </dgm:prSet>
      <dgm:spPr/>
    </dgm:pt>
    <dgm:pt modelId="{8DCD7BA5-00CB-45AF-8009-711D6A396F9E}" type="pres">
      <dgm:prSet presAssocID="{3C39E211-F864-4B8F-B856-1FD93022DBCF}" presName="parTx1" presStyleLbl="node1" presStyleIdx="0" presStyleCnt="1" custScaleX="240294" custScaleY="259336" custLinFactNeighborX="31745" custLinFactNeighborY="-15246"/>
      <dgm:spPr/>
    </dgm:pt>
    <dgm:pt modelId="{9FC5425E-0B1C-4ACE-A9F6-F81612F42839}" type="pres">
      <dgm:prSet presAssocID="{70A32AF3-A66F-48C4-B28C-7D8F74D2EF4E}" presName="picture1" presStyleCnt="0"/>
      <dgm:spPr/>
    </dgm:pt>
    <dgm:pt modelId="{4344CB18-01EA-4F6A-9EE0-94E35CD273A5}" type="pres">
      <dgm:prSet presAssocID="{70A32AF3-A66F-48C4-B28C-7D8F74D2EF4E}" presName="imageRepeatNode" presStyleLbl="fgImgPlace1" presStyleIdx="0" presStyleCnt="1" custScaleX="179206" custScaleY="149993" custLinFactNeighborX="-73043" custLinFactNeighborY="832"/>
      <dgm:spPr/>
    </dgm:pt>
  </dgm:ptLst>
  <dgm:cxnLst>
    <dgm:cxn modelId="{DBD5603E-5A27-412E-8323-28FAA937316B}" type="presOf" srcId="{3C39E211-F864-4B8F-B856-1FD93022DBCF}" destId="{8DCD7BA5-00CB-45AF-8009-711D6A396F9E}" srcOrd="0" destOrd="0" presId="urn:microsoft.com/office/officeart/2008/layout/AscendingPictureAccentProcess"/>
    <dgm:cxn modelId="{6A1C209E-C08B-43B1-B971-AA5AC8B848CB}" type="presOf" srcId="{6A044601-3A80-43C4-BE5F-FAB6B64A7B13}" destId="{502F06F9-A767-4E92-97B1-96DDB818C2C2}" srcOrd="0" destOrd="0" presId="urn:microsoft.com/office/officeart/2008/layout/AscendingPictureAccentProcess"/>
    <dgm:cxn modelId="{C25039BB-77AA-4A98-B340-C29610716D2C}" type="presOf" srcId="{70A32AF3-A66F-48C4-B28C-7D8F74D2EF4E}" destId="{4344CB18-01EA-4F6A-9EE0-94E35CD273A5}" srcOrd="0" destOrd="0" presId="urn:microsoft.com/office/officeart/2008/layout/AscendingPictureAccentProcess"/>
    <dgm:cxn modelId="{BB9C92F1-7714-4DB4-A0AE-9B05FCC325AE}" srcId="{6A044601-3A80-43C4-BE5F-FAB6B64A7B13}" destId="{3C39E211-F864-4B8F-B856-1FD93022DBCF}" srcOrd="0" destOrd="0" parTransId="{057285F3-C671-4A9F-93ED-9379D1C73555}" sibTransId="{70A32AF3-A66F-48C4-B28C-7D8F74D2EF4E}"/>
    <dgm:cxn modelId="{3D266882-D8E2-44B1-918F-B4ED0BE458D0}" type="presParOf" srcId="{502F06F9-A767-4E92-97B1-96DDB818C2C2}" destId="{8DCD7BA5-00CB-45AF-8009-711D6A396F9E}" srcOrd="0" destOrd="0" presId="urn:microsoft.com/office/officeart/2008/layout/AscendingPictureAccentProcess"/>
    <dgm:cxn modelId="{5905979B-61E0-4F73-A093-E5A1BA6F6EEF}" type="presParOf" srcId="{502F06F9-A767-4E92-97B1-96DDB818C2C2}" destId="{9FC5425E-0B1C-4ACE-A9F6-F81612F42839}" srcOrd="1" destOrd="0" presId="urn:microsoft.com/office/officeart/2008/layout/AscendingPictureAccentProcess"/>
    <dgm:cxn modelId="{37AB69FB-063D-4686-8766-2EA35A771169}" type="presParOf" srcId="{9FC5425E-0B1C-4ACE-A9F6-F81612F42839}" destId="{4344CB18-01EA-4F6A-9EE0-94E35CD273A5}" srcOrd="0" destOrd="0" presId="urn:microsoft.com/office/officeart/2008/layout/AscendingPictureAccen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5B2AB9-A218-4AED-8E2D-C367046D2B1A}"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D437F6C7-3A24-47AA-B1DB-072161334CA6}">
      <dgm:prSet phldrT="[Texto]" custT="1"/>
      <dgm:spPr>
        <a:solidFill>
          <a:schemeClr val="tx1"/>
        </a:solidFill>
      </dgm:spPr>
      <dgm:t>
        <a:bodyPr/>
        <a:lstStyle/>
        <a:p>
          <a:pPr algn="l"/>
          <a:r>
            <a:rPr kumimoji="0" lang="es-EC" altLang="es-EC" sz="1300" b="1" i="0" u="none" strike="noStrike" cap="none" normalizeH="0" baseline="0" dirty="0">
              <a:ln>
                <a:noFill/>
              </a:ln>
              <a:solidFill>
                <a:schemeClr val="bg2"/>
              </a:solidFill>
              <a:effectLst/>
              <a:latin typeface="inherit"/>
              <a:cs typeface="Segoe UI Historic" panose="020B0502040204020203" pitchFamily="34" charset="0"/>
            </a:rPr>
            <a:t>			</a:t>
          </a:r>
          <a:r>
            <a:rPr kumimoji="0" lang="es-EC" altLang="es-EC" sz="1400" b="1" i="0" u="none" strike="noStrike" cap="none" normalizeH="0" baseline="0" dirty="0">
              <a:ln>
                <a:noFill/>
              </a:ln>
              <a:solidFill>
                <a:schemeClr val="bg2"/>
              </a:solidFill>
              <a:effectLst/>
              <a:latin typeface="inherit"/>
              <a:cs typeface="Segoe UI Historic" panose="020B0502040204020203" pitchFamily="34" charset="0"/>
            </a:rPr>
            <a:t>22 de marzo de 2024</a:t>
          </a:r>
          <a:endParaRPr lang="es-MX" sz="1400" b="1" u="none" dirty="0">
            <a:solidFill>
              <a:schemeClr val="bg2"/>
            </a:solidFill>
            <a:latin typeface="inherit"/>
            <a:cs typeface="Arial"/>
          </a:endParaRPr>
        </a:p>
        <a:p>
          <a:pPr algn="just"/>
          <a:r>
            <a:rPr lang="es-MX" sz="1400" dirty="0">
              <a:solidFill>
                <a:srgbClr val="050505"/>
              </a:solidFill>
              <a:latin typeface="inherit"/>
            </a:rPr>
            <a:t>			D</a:t>
          </a:r>
          <a:r>
            <a:rPr lang="es-MX" sz="1400" b="0" i="0" dirty="0">
              <a:solidFill>
                <a:srgbClr val="050505"/>
              </a:solidFill>
              <a:effectLst/>
              <a:latin typeface="inherit"/>
            </a:rPr>
            <a:t>iálogo con el 𝙂𝙤𝙗𝙚𝙧𝙣𝙖𝙙𝙤𝙧 de nuestra provincia 𝙎𝙧. 			𝙁𝙧𝙖𝙣𝙘𝙞𝙨𝙘𝙤 𝙈𝙚𝙨í𝙖𝙨, se acuerda detener la 				movilización prevista para  el día lunes 25 de marzo 			esto en disconformidad a la reducción de 				presupuesto las Juntas P. por parte del G. central, y se			hace la entrega de un manifiesto. </a:t>
          </a:r>
          <a:endParaRPr lang="es-EC" sz="1400" dirty="0">
            <a:latin typeface="inherit"/>
          </a:endParaRPr>
        </a:p>
      </dgm:t>
    </dgm:pt>
    <dgm:pt modelId="{8740CFC9-4ABB-496A-A0FB-A2C01F4833CB}" type="parTrans" cxnId="{1F381E05-00BF-4141-A53C-F04FD6540FD3}">
      <dgm:prSet/>
      <dgm:spPr/>
      <dgm:t>
        <a:bodyPr/>
        <a:lstStyle/>
        <a:p>
          <a:endParaRPr lang="es-EC"/>
        </a:p>
      </dgm:t>
    </dgm:pt>
    <dgm:pt modelId="{8E34EAA3-A257-45DC-9D51-3BE64C1BB403}" type="sibTrans" cxnId="{1F381E05-00BF-4141-A53C-F04FD6540FD3}">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5000" r="-45000"/>
          </a:stretch>
        </a:blipFill>
      </dgm:spPr>
      <dgm:t>
        <a:bodyPr/>
        <a:lstStyle/>
        <a:p>
          <a:endParaRPr lang="es-EC"/>
        </a:p>
      </dgm:t>
      <dgm:extLst>
        <a:ext uri="{E40237B7-FDA0-4F09-8148-C483321AD2D9}">
          <dgm14:cNvPr xmlns:dgm14="http://schemas.microsoft.com/office/drawing/2010/diagram" id="0" name="" descr="Puede ser una imagen de 4 personas y texto">
            <a:extLst>
              <a:ext uri="{FF2B5EF4-FFF2-40B4-BE49-F238E27FC236}">
                <a16:creationId xmlns:a16="http://schemas.microsoft.com/office/drawing/2014/main" id="{8EE36A99-16E5-4E4E-A82D-3890E783DEB8}"/>
              </a:ext>
            </a:extLst>
          </dgm14:cNvPr>
        </a:ext>
      </dgm:extLst>
    </dgm:pt>
    <dgm:pt modelId="{36F0F25C-FDD6-46C8-BDD3-FB7864C74BE3}" type="pres">
      <dgm:prSet presAssocID="{6E5B2AB9-A218-4AED-8E2D-C367046D2B1A}" presName="Name0" presStyleCnt="0">
        <dgm:presLayoutVars>
          <dgm:chMax val="7"/>
          <dgm:chPref val="7"/>
          <dgm:dir/>
        </dgm:presLayoutVars>
      </dgm:prSet>
      <dgm:spPr/>
    </dgm:pt>
    <dgm:pt modelId="{C0750FEA-0F61-4EC0-BAA1-B011F3B90692}" type="pres">
      <dgm:prSet presAssocID="{D437F6C7-3A24-47AA-B1DB-072161334CA6}" presName="parTx1" presStyleLbl="node1" presStyleIdx="0" presStyleCnt="1" custScaleX="249044" custScaleY="259336" custLinFactNeighborX="24505" custLinFactNeighborY="-7607"/>
      <dgm:spPr/>
    </dgm:pt>
    <dgm:pt modelId="{C9DD77FF-D894-4F2F-AF29-60DDF05869B2}" type="pres">
      <dgm:prSet presAssocID="{8E34EAA3-A257-45DC-9D51-3BE64C1BB403}" presName="picture1" presStyleCnt="0"/>
      <dgm:spPr/>
    </dgm:pt>
    <dgm:pt modelId="{D11ED8F1-6E27-45DB-AB0C-1BF06C6099FE}" type="pres">
      <dgm:prSet presAssocID="{8E34EAA3-A257-45DC-9D51-3BE64C1BB403}" presName="imageRepeatNode" presStyleLbl="fgImgPlace1" presStyleIdx="0" presStyleCnt="1" custScaleX="198342" custScaleY="149933" custLinFactNeighborX="-24415" custLinFactNeighborY="17789"/>
      <dgm:spPr/>
    </dgm:pt>
  </dgm:ptLst>
  <dgm:cxnLst>
    <dgm:cxn modelId="{1F381E05-00BF-4141-A53C-F04FD6540FD3}" srcId="{6E5B2AB9-A218-4AED-8E2D-C367046D2B1A}" destId="{D437F6C7-3A24-47AA-B1DB-072161334CA6}" srcOrd="0" destOrd="0" parTransId="{8740CFC9-4ABB-496A-A0FB-A2C01F4833CB}" sibTransId="{8E34EAA3-A257-45DC-9D51-3BE64C1BB403}"/>
    <dgm:cxn modelId="{84683A2F-94F6-4236-A529-A4CD546D4214}" type="presOf" srcId="{6E5B2AB9-A218-4AED-8E2D-C367046D2B1A}" destId="{36F0F25C-FDD6-46C8-BDD3-FB7864C74BE3}" srcOrd="0" destOrd="0" presId="urn:microsoft.com/office/officeart/2008/layout/AscendingPictureAccentProcess"/>
    <dgm:cxn modelId="{6443D6CD-3B4E-4B12-A2DB-F3109AEDC8C9}" type="presOf" srcId="{8E34EAA3-A257-45DC-9D51-3BE64C1BB403}" destId="{D11ED8F1-6E27-45DB-AB0C-1BF06C6099FE}" srcOrd="0" destOrd="0" presId="urn:microsoft.com/office/officeart/2008/layout/AscendingPictureAccentProcess"/>
    <dgm:cxn modelId="{F3DDFCFF-989E-471E-9A24-1AB3A9522F61}" type="presOf" srcId="{D437F6C7-3A24-47AA-B1DB-072161334CA6}" destId="{C0750FEA-0F61-4EC0-BAA1-B011F3B90692}" srcOrd="0" destOrd="0" presId="urn:microsoft.com/office/officeart/2008/layout/AscendingPictureAccentProcess"/>
    <dgm:cxn modelId="{FB9C98DC-95C2-40B6-B232-53BD65BC199D}" type="presParOf" srcId="{36F0F25C-FDD6-46C8-BDD3-FB7864C74BE3}" destId="{C0750FEA-0F61-4EC0-BAA1-B011F3B90692}" srcOrd="0" destOrd="0" presId="urn:microsoft.com/office/officeart/2008/layout/AscendingPictureAccentProcess"/>
    <dgm:cxn modelId="{B27E3DF2-8623-4930-B7B5-1D38FA64687D}" type="presParOf" srcId="{36F0F25C-FDD6-46C8-BDD3-FB7864C74BE3}" destId="{C9DD77FF-D894-4F2F-AF29-60DDF05869B2}" srcOrd="1" destOrd="0" presId="urn:microsoft.com/office/officeart/2008/layout/AscendingPictureAccentProcess"/>
    <dgm:cxn modelId="{C2695EED-E67C-405A-8D4B-7BEC607F1DCD}" type="presParOf" srcId="{C9DD77FF-D894-4F2F-AF29-60DDF05869B2}" destId="{D11ED8F1-6E27-45DB-AB0C-1BF06C6099FE}" srcOrd="0" destOrd="0" presId="urn:microsoft.com/office/officeart/2008/layout/AscendingPictureAccent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EFBD46-BDD1-48F6-98A0-7337D7654A94}"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B72ED981-E424-416B-B22D-B220F00BE9AF}">
      <dgm:prSet phldrT="[Texto]"/>
      <dgm:spPr>
        <a:solidFill>
          <a:schemeClr val="tx1"/>
        </a:solidFill>
      </dgm:spPr>
      <dgm:t>
        <a:bodyPr/>
        <a:lstStyle/>
        <a:p>
          <a:pPr algn="l"/>
          <a:r>
            <a:rPr lang="es-MX" b="1" u="none" dirty="0">
              <a:solidFill>
                <a:srgbClr val="002060"/>
              </a:solidFill>
            </a:rPr>
            <a:t>	25 de marzo 2024</a:t>
          </a:r>
          <a:endParaRPr lang="es-EC" b="0" i="0" u="none" dirty="0">
            <a:solidFill>
              <a:srgbClr val="002060"/>
            </a:solidFill>
            <a:effectLst/>
            <a:latin typeface="Segoe UI Historic" panose="020B0502040204020203" pitchFamily="34" charset="0"/>
          </a:endParaRPr>
        </a:p>
        <a:p>
          <a:pPr algn="just"/>
          <a:r>
            <a:rPr lang="es-EC" b="0" i="0" dirty="0">
              <a:solidFill>
                <a:srgbClr val="050505"/>
              </a:solidFill>
              <a:effectLst/>
              <a:latin typeface="Segoe UI Historic" panose="020B0502040204020203" pitchFamily="34" charset="0"/>
            </a:rPr>
            <a:t>	En el marco de fortalecer el equipo técnico provincial para 	apoyar a los 29 gobiernos parroquiales y definir estrategias 	para la 𝙡𝙪𝙘𝙝𝙖 𝙥𝙤𝙧 𝙡𝙤𝙨 𝙧𝙚𝙘𝙪𝙧𝙨𝙤𝙨 𝙖𝙢𝙖𝙯</a:t>
          </a:r>
          <a:r>
            <a:rPr lang="es-EC" b="0" i="0" dirty="0" err="1">
              <a:solidFill>
                <a:srgbClr val="050505"/>
              </a:solidFill>
              <a:effectLst/>
              <a:latin typeface="Segoe UI Historic" panose="020B0502040204020203" pitchFamily="34" charset="0"/>
            </a:rPr>
            <a:t>ó</a:t>
          </a:r>
          <a:r>
            <a:rPr lang="es-EC" b="0" i="0" dirty="0">
              <a:solidFill>
                <a:srgbClr val="050505"/>
              </a:solidFill>
              <a:effectLst/>
              <a:latin typeface="Segoe UI Historic" panose="020B0502040204020203" pitchFamily="34" charset="0"/>
            </a:rPr>
            <a:t>𝙣𝙞𝙘𝙤𝙨 que por ley nos 	corresponden, nos recibe en su despacho la 𝙄𝙣𝙜. 𝙆𝙖𝙧𝙡𝙖 	𝙍𝙚𝙖𝙩𝙚𝙜𝙪𝙞 𝙋𝙧𝙚𝙛𝙚𝙘𝙩𝙖 de nuestra provincia.</a:t>
          </a:r>
          <a:endParaRPr lang="es-EC" dirty="0"/>
        </a:p>
      </dgm:t>
    </dgm:pt>
    <dgm:pt modelId="{7C01DBCD-75DE-467D-8AA6-4B03DD298D07}" type="parTrans" cxnId="{D17C887B-5771-4E43-BE49-EB5699045308}">
      <dgm:prSet/>
      <dgm:spPr/>
      <dgm:t>
        <a:bodyPr/>
        <a:lstStyle/>
        <a:p>
          <a:endParaRPr lang="es-EC"/>
        </a:p>
      </dgm:t>
    </dgm:pt>
    <dgm:pt modelId="{CC72EFB0-38C9-4841-97E1-6369A19E15FD}" type="sibTrans" cxnId="{D17C887B-5771-4E43-BE49-EB5699045308}">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t>
        <a:bodyPr/>
        <a:lstStyle/>
        <a:p>
          <a:endParaRPr lang="es-EC"/>
        </a:p>
      </dgm:t>
      <dgm:extLst>
        <a:ext uri="{E40237B7-FDA0-4F09-8148-C483321AD2D9}">
          <dgm14:cNvPr xmlns:dgm14="http://schemas.microsoft.com/office/drawing/2010/diagram" id="0" name="" descr="Puede ser una imagen de 2 personas y texto">
            <a:extLst>
              <a:ext uri="{FF2B5EF4-FFF2-40B4-BE49-F238E27FC236}">
                <a16:creationId xmlns:a16="http://schemas.microsoft.com/office/drawing/2014/main" id="{BF4FCB84-1815-4872-ABEB-85F350AFF034}"/>
              </a:ext>
            </a:extLst>
          </dgm14:cNvPr>
        </a:ext>
      </dgm:extLst>
    </dgm:pt>
    <dgm:pt modelId="{F1274CB4-7DD7-4EC5-8609-D0CE7500EBBB}" type="pres">
      <dgm:prSet presAssocID="{2FEFBD46-BDD1-48F6-98A0-7337D7654A94}" presName="Name0" presStyleCnt="0">
        <dgm:presLayoutVars>
          <dgm:chMax val="7"/>
          <dgm:chPref val="7"/>
          <dgm:dir/>
        </dgm:presLayoutVars>
      </dgm:prSet>
      <dgm:spPr/>
    </dgm:pt>
    <dgm:pt modelId="{BC67526D-CAEF-45DD-994A-EA4A0544629E}" type="pres">
      <dgm:prSet presAssocID="{B72ED981-E424-416B-B22D-B220F00BE9AF}" presName="parTx1" presStyleLbl="node1" presStyleIdx="0" presStyleCnt="1" custScaleX="171761" custScaleY="162780" custLinFactNeighborX="18984" custLinFactNeighborY="-24892"/>
      <dgm:spPr/>
    </dgm:pt>
    <dgm:pt modelId="{9D993E6C-AEB6-4852-B809-FCD343218996}" type="pres">
      <dgm:prSet presAssocID="{CC72EFB0-38C9-4841-97E1-6369A19E15FD}" presName="picture1" presStyleCnt="0"/>
      <dgm:spPr/>
    </dgm:pt>
    <dgm:pt modelId="{98AF9F3E-12C4-49B1-8367-295B3CD62791}" type="pres">
      <dgm:prSet presAssocID="{CC72EFB0-38C9-4841-97E1-6369A19E15FD}" presName="imageRepeatNode" presStyleLbl="fgImgPlace1" presStyleIdx="0" presStyleCnt="1" custLinFactNeighborX="-15732" custLinFactNeighborY="13572"/>
      <dgm:spPr/>
    </dgm:pt>
  </dgm:ptLst>
  <dgm:cxnLst>
    <dgm:cxn modelId="{B5B09D15-E008-43B1-8D67-44860B66716C}" type="presOf" srcId="{2FEFBD46-BDD1-48F6-98A0-7337D7654A94}" destId="{F1274CB4-7DD7-4EC5-8609-D0CE7500EBBB}" srcOrd="0" destOrd="0" presId="urn:microsoft.com/office/officeart/2008/layout/AscendingPictureAccentProcess"/>
    <dgm:cxn modelId="{E554F459-429F-44FE-A385-678D6EE83933}" type="presOf" srcId="{B72ED981-E424-416B-B22D-B220F00BE9AF}" destId="{BC67526D-CAEF-45DD-994A-EA4A0544629E}" srcOrd="0" destOrd="0" presId="urn:microsoft.com/office/officeart/2008/layout/AscendingPictureAccentProcess"/>
    <dgm:cxn modelId="{D17C887B-5771-4E43-BE49-EB5699045308}" srcId="{2FEFBD46-BDD1-48F6-98A0-7337D7654A94}" destId="{B72ED981-E424-416B-B22D-B220F00BE9AF}" srcOrd="0" destOrd="0" parTransId="{7C01DBCD-75DE-467D-8AA6-4B03DD298D07}" sibTransId="{CC72EFB0-38C9-4841-97E1-6369A19E15FD}"/>
    <dgm:cxn modelId="{2D7BEDA3-74B3-4D0B-91AC-AB00B8B34C7C}" type="presOf" srcId="{CC72EFB0-38C9-4841-97E1-6369A19E15FD}" destId="{98AF9F3E-12C4-49B1-8367-295B3CD62791}" srcOrd="0" destOrd="0" presId="urn:microsoft.com/office/officeart/2008/layout/AscendingPictureAccentProcess"/>
    <dgm:cxn modelId="{FFADA08C-5919-4173-A24E-466F70218219}" type="presParOf" srcId="{F1274CB4-7DD7-4EC5-8609-D0CE7500EBBB}" destId="{BC67526D-CAEF-45DD-994A-EA4A0544629E}" srcOrd="0" destOrd="0" presId="urn:microsoft.com/office/officeart/2008/layout/AscendingPictureAccentProcess"/>
    <dgm:cxn modelId="{D0C218B2-2839-4F87-92E8-B8FC772C8AEA}" type="presParOf" srcId="{F1274CB4-7DD7-4EC5-8609-D0CE7500EBBB}" destId="{9D993E6C-AEB6-4852-B809-FCD343218996}" srcOrd="1" destOrd="0" presId="urn:microsoft.com/office/officeart/2008/layout/AscendingPictureAccentProcess"/>
    <dgm:cxn modelId="{AF3F406E-FA1F-4259-9876-7DB4620C9A37}" type="presParOf" srcId="{9D993E6C-AEB6-4852-B809-FCD343218996}" destId="{98AF9F3E-12C4-49B1-8367-295B3CD62791}"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E579E93-B03F-42A5-8B80-B0431231B551}"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8E9C60EB-FF1C-46EA-99D9-57F2B96B352E}">
      <dgm:prSet phldrT="[Texto]"/>
      <dgm:spPr>
        <a:solidFill>
          <a:schemeClr val="tx1"/>
        </a:solidFill>
      </dgm:spPr>
      <dgm:t>
        <a:bodyPr/>
        <a:lstStyle/>
        <a:p>
          <a:pPr algn="just">
            <a:buClrTx/>
            <a:buSzTx/>
            <a:buFontTx/>
            <a:buNone/>
          </a:pPr>
          <a:r>
            <a:rPr kumimoji="0" lang="es-EC" altLang="es-EC" b="0" i="0" u="none" strike="noStrike" cap="none" normalizeH="0" baseline="0" dirty="0">
              <a:ln>
                <a:noFill/>
              </a:ln>
              <a:solidFill>
                <a:srgbClr val="050505"/>
              </a:solidFill>
              <a:effectLst/>
              <a:latin typeface="inherit"/>
              <a:cs typeface="Segoe UI Historic" panose="020B0502040204020203" pitchFamily="34" charset="0"/>
            </a:rPr>
            <a:t>		</a:t>
          </a:r>
          <a:r>
            <a:rPr kumimoji="0" lang="es-EC" altLang="es-EC" b="1" i="0" u="sng" strike="noStrike" cap="none" normalizeH="0" baseline="0" dirty="0">
              <a:ln>
                <a:noFill/>
              </a:ln>
              <a:solidFill>
                <a:srgbClr val="002060"/>
              </a:solidFill>
              <a:effectLst/>
              <a:latin typeface="inherit"/>
              <a:cs typeface="Segoe UI Historic" panose="020B0502040204020203" pitchFamily="34" charset="0"/>
            </a:rPr>
            <a:t>27 de marzo</a:t>
          </a:r>
          <a:r>
            <a:rPr kumimoji="0" lang="es-EC" altLang="es-EC" b="0" i="0" u="none" strike="noStrike" cap="none" normalizeH="0" baseline="0" dirty="0">
              <a:ln>
                <a:noFill/>
              </a:ln>
              <a:solidFill>
                <a:srgbClr val="050505"/>
              </a:solidFill>
              <a:effectLst/>
              <a:latin typeface="inherit"/>
              <a:cs typeface="Segoe UI Historic" panose="020B0502040204020203" pitchFamily="34" charset="0"/>
            </a:rPr>
            <a:t>, En </a:t>
          </a:r>
          <a:r>
            <a:rPr lang="es-EC" altLang="es-EC" dirty="0">
              <a:solidFill>
                <a:srgbClr val="050505"/>
              </a:solidFill>
              <a:latin typeface="inherit"/>
              <a:cs typeface="Segoe UI Historic" panose="020B0502040204020203" pitchFamily="34" charset="0"/>
            </a:rPr>
            <a:t>la ciudad del </a:t>
          </a:r>
          <a:r>
            <a:rPr kumimoji="0" lang="es-EC" altLang="es-EC" b="0" i="0" u="none" strike="noStrike" cap="none" normalizeH="0" baseline="0" dirty="0">
              <a:ln>
                <a:noFill/>
              </a:ln>
              <a:solidFill>
                <a:srgbClr val="050505"/>
              </a:solidFill>
              <a:effectLst/>
              <a:latin typeface="inherit"/>
              <a:cs typeface="Segoe UI Historic" panose="020B0502040204020203" pitchFamily="34" charset="0"/>
            </a:rPr>
            <a:t>Puyo sesionaron, para llegar acuerdos 	 puntuales sobre el desarrollo de la Cumbre Amazónica, a 		ejecutarse en 	la ciudad de Tena, el próximo 25 de abril. </a:t>
          </a:r>
          <a:r>
            <a:rPr lang="es-EC" altLang="es-EC" dirty="0">
              <a:solidFill>
                <a:schemeClr val="tx1"/>
              </a:solidFill>
            </a:rPr>
            <a:t> </a:t>
          </a:r>
          <a:r>
            <a:rPr kumimoji="0" lang="es-EC" altLang="es-EC" b="0" i="0" u="none" strike="noStrike" cap="none" normalizeH="0" baseline="0" dirty="0">
              <a:ln>
                <a:noFill/>
              </a:ln>
              <a:solidFill>
                <a:srgbClr val="050505"/>
              </a:solidFill>
              <a:effectLst/>
              <a:latin typeface="inherit"/>
              <a:cs typeface="Segoe UI Historic" panose="020B0502040204020203" pitchFamily="34" charset="0"/>
            </a:rPr>
            <a:t> 		Además, fue analizado y 	canalizado lo siguiente: </a:t>
          </a:r>
          <a:endParaRPr kumimoji="0" lang="es-EC" altLang="es-EC" b="0" i="0" u="none" strike="noStrike" cap="none" normalizeH="0" baseline="0" dirty="0">
            <a:ln>
              <a:noFill/>
            </a:ln>
            <a:solidFill>
              <a:schemeClr val="tx1"/>
            </a:solidFill>
            <a:effectLst/>
          </a:endParaRPr>
        </a:p>
        <a:p>
          <a:pPr algn="just">
            <a:buClrTx/>
            <a:buSzTx/>
            <a:buFontTx/>
            <a:buNone/>
          </a:pPr>
          <a:r>
            <a:rPr kumimoji="0" lang="es-EC" altLang="es-EC" b="0" i="0" u="none" strike="noStrike" cap="none" normalizeH="0" baseline="0" dirty="0">
              <a:ln>
                <a:noFill/>
              </a:ln>
              <a:solidFill>
                <a:srgbClr val="050505"/>
              </a:solidFill>
              <a:effectLst/>
              <a:latin typeface="inherit"/>
              <a:cs typeface="Segoe UI Historic" panose="020B0502040204020203" pitchFamily="34" charset="0"/>
            </a:rPr>
            <a:t>		Asignaciones presupuestarias correspondientes a los 		</a:t>
          </a:r>
          <a:r>
            <a:rPr kumimoji="0" lang="es-EC" altLang="es-EC" b="0" i="0" u="none" strike="noStrike" cap="none" normalizeH="0" baseline="0" dirty="0" err="1">
              <a:ln>
                <a:noFill/>
              </a:ln>
              <a:solidFill>
                <a:srgbClr val="050505"/>
              </a:solidFill>
              <a:effectLst/>
              <a:latin typeface="inherit"/>
              <a:cs typeface="Segoe UI Historic" panose="020B0502040204020203" pitchFamily="34" charset="0"/>
            </a:rPr>
            <a:t>GAD´s</a:t>
          </a:r>
          <a:r>
            <a:rPr kumimoji="0" lang="es-EC" altLang="es-EC" b="0" i="0" u="none" strike="noStrike" cap="none" normalizeH="0" baseline="0" dirty="0">
              <a:ln>
                <a:noFill/>
              </a:ln>
              <a:solidFill>
                <a:srgbClr val="050505"/>
              </a:solidFill>
              <a:effectLst/>
              <a:latin typeface="inherit"/>
              <a:cs typeface="Segoe UI Historic" panose="020B0502040204020203" pitchFamily="34" charset="0"/>
            </a:rPr>
            <a:t>, por el 	modelo de equidad. Aplicación de la Ley 		Orgánica reformatoria a la Ley Orgánica Amazónica.</a:t>
          </a:r>
          <a:endParaRPr lang="es-EC" dirty="0"/>
        </a:p>
      </dgm:t>
    </dgm:pt>
    <dgm:pt modelId="{03EB8172-CD5C-4B51-88B5-2178E3D69E6E}" type="parTrans" cxnId="{2D3C2432-F7BD-4644-A632-8A9C1F034D67}">
      <dgm:prSet/>
      <dgm:spPr/>
      <dgm:t>
        <a:bodyPr/>
        <a:lstStyle/>
        <a:p>
          <a:endParaRPr lang="es-EC"/>
        </a:p>
      </dgm:t>
    </dgm:pt>
    <dgm:pt modelId="{BA251318-5ED9-44A0-B335-828AD2778F9A}" type="sibTrans" cxnId="{2D3C2432-F7BD-4644-A632-8A9C1F034D67}">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C"/>
        </a:p>
      </dgm:t>
      <dgm:extLst>
        <a:ext uri="{E40237B7-FDA0-4F09-8148-C483321AD2D9}">
          <dgm14:cNvPr xmlns:dgm14="http://schemas.microsoft.com/office/drawing/2010/diagram" id="0" name="" descr="Puede ser una imagen de 7 personas y texto">
            <a:extLst>
              <a:ext uri="{FF2B5EF4-FFF2-40B4-BE49-F238E27FC236}">
                <a16:creationId xmlns:a16="http://schemas.microsoft.com/office/drawing/2014/main" id="{60AFC10F-B683-4873-9F7F-402551B5A94A}"/>
              </a:ext>
            </a:extLst>
          </dgm14:cNvPr>
        </a:ext>
      </dgm:extLst>
    </dgm:pt>
    <dgm:pt modelId="{1BE87D57-CFF5-48CB-B774-0C44DB318998}" type="pres">
      <dgm:prSet presAssocID="{9E579E93-B03F-42A5-8B80-B0431231B551}" presName="Name0" presStyleCnt="0">
        <dgm:presLayoutVars>
          <dgm:chMax val="7"/>
          <dgm:chPref val="7"/>
          <dgm:dir/>
        </dgm:presLayoutVars>
      </dgm:prSet>
      <dgm:spPr/>
    </dgm:pt>
    <dgm:pt modelId="{EE55B05B-CE3C-4C6E-AE05-B7ACC1A09466}" type="pres">
      <dgm:prSet presAssocID="{8E9C60EB-FF1C-46EA-99D9-57F2B96B352E}" presName="parTx1" presStyleLbl="node1" presStyleIdx="0" presStyleCnt="1" custScaleX="236771" custScaleY="259336" custLinFactNeighborX="2123" custLinFactNeighborY="5316"/>
      <dgm:spPr/>
    </dgm:pt>
    <dgm:pt modelId="{85B2AC6D-CA8B-4A84-B8CC-A625628BA864}" type="pres">
      <dgm:prSet presAssocID="{BA251318-5ED9-44A0-B335-828AD2778F9A}" presName="picture1" presStyleCnt="0"/>
      <dgm:spPr/>
    </dgm:pt>
    <dgm:pt modelId="{89D51AAB-A033-4DA1-89DD-85B2E1C9A930}" type="pres">
      <dgm:prSet presAssocID="{BA251318-5ED9-44A0-B335-828AD2778F9A}" presName="imageRepeatNode" presStyleLbl="fgImgPlace1" presStyleIdx="0" presStyleCnt="1" custScaleX="160597" custScaleY="146263" custLinFactX="-25828" custLinFactNeighborX="-100000" custLinFactNeighborY="-18498"/>
      <dgm:spPr/>
    </dgm:pt>
  </dgm:ptLst>
  <dgm:cxnLst>
    <dgm:cxn modelId="{2D3C2432-F7BD-4644-A632-8A9C1F034D67}" srcId="{9E579E93-B03F-42A5-8B80-B0431231B551}" destId="{8E9C60EB-FF1C-46EA-99D9-57F2B96B352E}" srcOrd="0" destOrd="0" parTransId="{03EB8172-CD5C-4B51-88B5-2178E3D69E6E}" sibTransId="{BA251318-5ED9-44A0-B335-828AD2778F9A}"/>
    <dgm:cxn modelId="{0C6D347D-00DF-41F2-9ACC-E5B89D831AED}" type="presOf" srcId="{9E579E93-B03F-42A5-8B80-B0431231B551}" destId="{1BE87D57-CFF5-48CB-B774-0C44DB318998}" srcOrd="0" destOrd="0" presId="urn:microsoft.com/office/officeart/2008/layout/AscendingPictureAccentProcess"/>
    <dgm:cxn modelId="{CC26499F-1C13-4A73-8353-FF9613F98BF0}" type="presOf" srcId="{BA251318-5ED9-44A0-B335-828AD2778F9A}" destId="{89D51AAB-A033-4DA1-89DD-85B2E1C9A930}" srcOrd="0" destOrd="0" presId="urn:microsoft.com/office/officeart/2008/layout/AscendingPictureAccentProcess"/>
    <dgm:cxn modelId="{A53CD1B4-4C7D-4E6F-9460-1DEAD701A7F7}" type="presOf" srcId="{8E9C60EB-FF1C-46EA-99D9-57F2B96B352E}" destId="{EE55B05B-CE3C-4C6E-AE05-B7ACC1A09466}" srcOrd="0" destOrd="0" presId="urn:microsoft.com/office/officeart/2008/layout/AscendingPictureAccentProcess"/>
    <dgm:cxn modelId="{8AA06BD3-E2F8-4193-BB8E-CCCCCD13A397}" type="presParOf" srcId="{1BE87D57-CFF5-48CB-B774-0C44DB318998}" destId="{EE55B05B-CE3C-4C6E-AE05-B7ACC1A09466}" srcOrd="0" destOrd="0" presId="urn:microsoft.com/office/officeart/2008/layout/AscendingPictureAccentProcess"/>
    <dgm:cxn modelId="{F21B9491-A330-42AA-9446-7690BCC7A085}" type="presParOf" srcId="{1BE87D57-CFF5-48CB-B774-0C44DB318998}" destId="{85B2AC6D-CA8B-4A84-B8CC-A625628BA864}" srcOrd="1" destOrd="0" presId="urn:microsoft.com/office/officeart/2008/layout/AscendingPictureAccentProcess"/>
    <dgm:cxn modelId="{DE179987-9AD0-40FD-BD0C-AFDD8458D048}" type="presParOf" srcId="{85B2AC6D-CA8B-4A84-B8CC-A625628BA864}" destId="{89D51AAB-A033-4DA1-89DD-85B2E1C9A930}" srcOrd="0" destOrd="0" presId="urn:microsoft.com/office/officeart/2008/layout/AscendingPictureAccent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50A11-90BC-4C97-90C0-7BF011B420B0}">
      <dsp:nvSpPr>
        <dsp:cNvPr id="0" name=""/>
        <dsp:cNvSpPr/>
      </dsp:nvSpPr>
      <dsp:spPr>
        <a:xfrm>
          <a:off x="1713648" y="235200"/>
          <a:ext cx="6319528" cy="1981451"/>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3024" tIns="60960" rIns="60960" bIns="60960" numCol="1" spcCol="1270" anchor="ctr" anchorCtr="0">
          <a:noAutofit/>
        </a:bodyPr>
        <a:lstStyle/>
        <a:p>
          <a:pPr marL="0" lvl="0" indent="0" algn="l" defTabSz="711200">
            <a:lnSpc>
              <a:spcPct val="90000"/>
            </a:lnSpc>
            <a:spcBef>
              <a:spcPct val="0"/>
            </a:spcBef>
            <a:spcAft>
              <a:spcPct val="35000"/>
            </a:spcAft>
            <a:buClrTx/>
            <a:buSzTx/>
            <a:buFontTx/>
            <a:buNone/>
          </a:pPr>
          <a:r>
            <a:rPr kumimoji="0" lang="es-EC" altLang="es-EC" sz="1600" b="1" i="1" u="none" strike="noStrike" kern="1200" cap="none" normalizeH="0" baseline="0" dirty="0">
              <a:ln>
                <a:noFill/>
              </a:ln>
              <a:solidFill>
                <a:srgbClr val="002060"/>
              </a:solidFill>
              <a:effectLst/>
              <a:latin typeface="+mj-lt"/>
              <a:cs typeface="Segoe UI Historic" panose="020B0502040204020203" pitchFamily="34" charset="0"/>
            </a:rPr>
            <a:t>                       29-01-2024.      </a:t>
          </a:r>
          <a:r>
            <a:rPr lang="es-EC" altLang="es-EC" sz="1600" b="1" kern="1200" dirty="0">
              <a:solidFill>
                <a:srgbClr val="002060"/>
              </a:solidFill>
              <a:latin typeface="+mj-lt"/>
              <a:cs typeface="Segoe UI Historic" panose="020B0502040204020203" pitchFamily="34" charset="0"/>
            </a:rPr>
            <a:t>Reunión </a:t>
          </a:r>
          <a:r>
            <a:rPr lang="es-EC" altLang="es-EC" sz="1600" b="1" kern="1200" dirty="0" err="1">
              <a:solidFill>
                <a:srgbClr val="002060"/>
              </a:solidFill>
              <a:latin typeface="+mj-lt"/>
              <a:cs typeface="Segoe UI Historic" panose="020B0502040204020203" pitchFamily="34" charset="0"/>
            </a:rPr>
            <a:t>STCTEA</a:t>
          </a:r>
          <a:r>
            <a:rPr kumimoji="0" lang="es-EC" altLang="es-EC" sz="1600" b="1" i="0" u="none" strike="noStrike" kern="1200" cap="none" normalizeH="0" baseline="0" dirty="0">
              <a:ln>
                <a:noFill/>
              </a:ln>
              <a:solidFill>
                <a:srgbClr val="002060"/>
              </a:solidFill>
              <a:effectLst/>
              <a:latin typeface="+mj-lt"/>
              <a:cs typeface="Segoe UI Historic" panose="020B0502040204020203" pitchFamily="34" charset="0"/>
            </a:rPr>
            <a:t>        </a:t>
          </a:r>
          <a:endParaRPr kumimoji="0" lang="es-EC" altLang="es-EC" sz="1600" b="1" i="0" u="none" strike="noStrike" kern="1200" cap="none" normalizeH="0" baseline="0" dirty="0">
            <a:ln>
              <a:noFill/>
            </a:ln>
            <a:solidFill>
              <a:srgbClr val="002060"/>
            </a:solidFill>
            <a:effectLst/>
            <a:latin typeface="+mj-lt"/>
          </a:endParaRPr>
        </a:p>
        <a:p>
          <a:pPr marL="0" lvl="0" indent="0" algn="just" defTabSz="711200">
            <a:lnSpc>
              <a:spcPct val="90000"/>
            </a:lnSpc>
            <a:spcBef>
              <a:spcPct val="0"/>
            </a:spcBef>
            <a:spcAft>
              <a:spcPct val="35000"/>
            </a:spcAft>
            <a:buClrTx/>
            <a:buSzTx/>
            <a:buFontTx/>
            <a:buNone/>
          </a:pPr>
          <a:r>
            <a:rPr lang="es-MX" sz="1600" b="0" i="0" kern="1200" dirty="0">
              <a:solidFill>
                <a:srgbClr val="050505"/>
              </a:solidFill>
              <a:effectLst/>
              <a:latin typeface="+mj-lt"/>
            </a:rPr>
            <a:t>	En las instalaciones de Conagopare Zamora 	Chinchipe, se llevó a cabo la reunión de 	trabajo con la Presidenta y la Secretaria 	Técnica de la 	Amazonia, dónde estuvieron 	presentes los tres niveles de gobiernos, 	parroquial, cantonal y provincial. </a:t>
          </a:r>
          <a:endParaRPr lang="es-EC" sz="1600" kern="1200" dirty="0">
            <a:latin typeface="+mj-lt"/>
          </a:endParaRPr>
        </a:p>
      </dsp:txBody>
      <dsp:txXfrm>
        <a:off x="1810374" y="331926"/>
        <a:ext cx="6126076" cy="1787999"/>
      </dsp:txXfrm>
    </dsp:sp>
    <dsp:sp modelId="{2BD76863-3146-4155-ABD4-02450269DCF3}">
      <dsp:nvSpPr>
        <dsp:cNvPr id="0" name=""/>
        <dsp:cNvSpPr/>
      </dsp:nvSpPr>
      <dsp:spPr>
        <a:xfrm>
          <a:off x="302807" y="-235199"/>
          <a:ext cx="2442608" cy="198145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6FD41-4F2A-4C77-A051-D48EBACCAE6C}">
      <dsp:nvSpPr>
        <dsp:cNvPr id="0" name=""/>
        <dsp:cNvSpPr/>
      </dsp:nvSpPr>
      <dsp:spPr>
        <a:xfrm>
          <a:off x="196853" y="426479"/>
          <a:ext cx="7391404" cy="1840971"/>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4670" tIns="53340" rIns="53340" bIns="53340" numCol="1" spcCol="1270" anchor="ctr" anchorCtr="0">
          <a:noAutofit/>
        </a:bodyPr>
        <a:lstStyle/>
        <a:p>
          <a:pPr marL="0" lvl="0" indent="0" algn="l" defTabSz="622300">
            <a:lnSpc>
              <a:spcPct val="90000"/>
            </a:lnSpc>
            <a:spcBef>
              <a:spcPct val="0"/>
            </a:spcBef>
            <a:spcAft>
              <a:spcPct val="35000"/>
            </a:spcAft>
            <a:buNone/>
          </a:pPr>
          <a:r>
            <a:rPr lang="es-MX" sz="1400" b="1" u="none" kern="1200" dirty="0">
              <a:solidFill>
                <a:srgbClr val="002060"/>
              </a:solidFill>
            </a:rPr>
            <a:t>		</a:t>
          </a:r>
          <a:r>
            <a:rPr lang="es-MX" sz="1400" b="1" u="sng" kern="1200" dirty="0">
              <a:solidFill>
                <a:srgbClr val="002060"/>
              </a:solidFill>
            </a:rPr>
            <a:t>10 de junio 2024</a:t>
          </a:r>
        </a:p>
        <a:p>
          <a:pPr marL="0" lvl="0" indent="0" algn="just" defTabSz="622300">
            <a:lnSpc>
              <a:spcPct val="90000"/>
            </a:lnSpc>
            <a:spcBef>
              <a:spcPct val="0"/>
            </a:spcBef>
            <a:spcAft>
              <a:spcPct val="35000"/>
            </a:spcAft>
            <a:buNone/>
          </a:pPr>
          <a:r>
            <a:rPr lang="es-MX" sz="1400" b="0" i="0" kern="1200" dirty="0">
              <a:solidFill>
                <a:srgbClr val="050505"/>
              </a:solidFill>
              <a:effectLst/>
              <a:latin typeface="Segoe UI Historic" panose="020B0502040204020203" pitchFamily="34" charset="0"/>
            </a:rPr>
            <a:t>		Se mantuvo una productiva reunión con el Ing. </a:t>
          </a:r>
          <a:r>
            <a:rPr lang="es-MX" sz="1400" b="0" i="0" kern="1200" dirty="0" err="1">
              <a:solidFill>
                <a:srgbClr val="050505"/>
              </a:solidFill>
              <a:effectLst/>
              <a:latin typeface="Segoe UI Historic" panose="020B0502040204020203" pitchFamily="34" charset="0"/>
            </a:rPr>
            <a:t>Winer</a:t>
          </a:r>
          <a:r>
            <a:rPr lang="es-MX" sz="1400" b="0" i="0" kern="1200" dirty="0">
              <a:solidFill>
                <a:srgbClr val="050505"/>
              </a:solidFill>
              <a:effectLst/>
              <a:latin typeface="Segoe UI Historic" panose="020B0502040204020203" pitchFamily="34" charset="0"/>
            </a:rPr>
            <a:t> 			 	Bravo, Gerente Senior de Responsabilidad Social y Comunidad es 		en 𝗟𝘂𝗻𝗱𝗶𝗻 𝗚𝗼𝗹𝗱. El equipo técnico de CONAGOPARE acompañó la 		agenda planificada de nuestra presidenta, Licda. Teresa Alba 			García, para la socialización de un macro proyecto en beneficio de 		nuestras Parroquias.</a:t>
          </a:r>
          <a:endParaRPr lang="es-EC" sz="1400" kern="1200" dirty="0"/>
        </a:p>
      </dsp:txBody>
      <dsp:txXfrm>
        <a:off x="286722" y="516348"/>
        <a:ext cx="7211666" cy="1661233"/>
      </dsp:txXfrm>
    </dsp:sp>
    <dsp:sp modelId="{0D3AACD7-073A-4CCA-9521-635BB8C1AC55}">
      <dsp:nvSpPr>
        <dsp:cNvPr id="0" name=""/>
        <dsp:cNvSpPr/>
      </dsp:nvSpPr>
      <dsp:spPr>
        <a:xfrm>
          <a:off x="0" y="-118368"/>
          <a:ext cx="1983613" cy="211390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27894-1BB0-4F21-A56F-001A20DB322F}">
      <dsp:nvSpPr>
        <dsp:cNvPr id="0" name=""/>
        <dsp:cNvSpPr/>
      </dsp:nvSpPr>
      <dsp:spPr>
        <a:xfrm>
          <a:off x="542206" y="211668"/>
          <a:ext cx="7319093" cy="2448558"/>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5181"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u="sng" kern="1200" dirty="0">
              <a:solidFill>
                <a:srgbClr val="002060"/>
              </a:solidFill>
            </a:rPr>
            <a:t>	</a:t>
          </a:r>
          <a:r>
            <a:rPr lang="es-MX" sz="1600" b="1" u="none" kern="1200" dirty="0">
              <a:solidFill>
                <a:srgbClr val="002060"/>
              </a:solidFill>
            </a:rPr>
            <a:t>	</a:t>
          </a:r>
          <a:r>
            <a:rPr lang="es-MX" sz="1600" b="1" u="sng" kern="1200" dirty="0">
              <a:solidFill>
                <a:srgbClr val="002060"/>
              </a:solidFill>
            </a:rPr>
            <a:t>10 de junio 2024</a:t>
          </a:r>
        </a:p>
        <a:p>
          <a:pPr marL="0" lvl="0" indent="0" algn="just" defTabSz="711200">
            <a:lnSpc>
              <a:spcPct val="90000"/>
            </a:lnSpc>
            <a:spcBef>
              <a:spcPct val="0"/>
            </a:spcBef>
            <a:spcAft>
              <a:spcPct val="35000"/>
            </a:spcAft>
            <a:buNone/>
          </a:pPr>
          <a:r>
            <a:rPr lang="es-MX" sz="1600" b="0" i="0" kern="1200" dirty="0">
              <a:solidFill>
                <a:srgbClr val="050505"/>
              </a:solidFill>
              <a:effectLst/>
              <a:latin typeface="Segoe UI Historic" panose="020B0502040204020203" pitchFamily="34" charset="0"/>
            </a:rPr>
            <a:t>		Visitamos la Asociación </a:t>
          </a:r>
          <a:r>
            <a:rPr lang="es-MX" sz="1600" b="0" i="0" kern="1200" dirty="0" err="1">
              <a:solidFill>
                <a:srgbClr val="050505"/>
              </a:solidFill>
              <a:effectLst/>
              <a:latin typeface="Segoe UI Historic" panose="020B0502040204020203" pitchFamily="34" charset="0"/>
            </a:rPr>
            <a:t>AZOPROMAZ</a:t>
          </a:r>
          <a:r>
            <a:rPr lang="es-MX" sz="1600" b="0" i="0" kern="1200" dirty="0">
              <a:solidFill>
                <a:srgbClr val="050505"/>
              </a:solidFill>
              <a:effectLst/>
              <a:latin typeface="Segoe UI Historic" panose="020B0502040204020203" pitchFamily="34" charset="0"/>
            </a:rPr>
            <a:t>, dónde se 		socializó el proyecto con el fin de afianzar aliados 		estratégicos. </a:t>
          </a:r>
          <a:r>
            <a:rPr lang="es-MX" sz="1600" b="0" i="0" kern="1200" dirty="0" err="1">
              <a:solidFill>
                <a:srgbClr val="050505"/>
              </a:solidFill>
              <a:effectLst/>
              <a:latin typeface="Segoe UI Historic" panose="020B0502040204020203" pitchFamily="34" charset="0"/>
            </a:rPr>
            <a:t>AZOPROMAZ</a:t>
          </a:r>
          <a:r>
            <a:rPr lang="es-MX" sz="1600" b="0" i="0" kern="1200" dirty="0">
              <a:solidFill>
                <a:srgbClr val="050505"/>
              </a:solidFill>
              <a:effectLst/>
              <a:latin typeface="Segoe UI Historic" panose="020B0502040204020203" pitchFamily="34" charset="0"/>
            </a:rPr>
            <a:t>, especializada en la			producción sostenible de cacao, utiliza prácticas 		agroecológicas. Sin químicos y posee el sello verde 		para exportar a Europa. Además, colabora con 			programas internacionales como </a:t>
          </a:r>
          <a:r>
            <a:rPr lang="es-MX" sz="1600" b="0" i="0" kern="1200" dirty="0" err="1">
              <a:solidFill>
                <a:srgbClr val="050505"/>
              </a:solidFill>
              <a:effectLst/>
              <a:latin typeface="Segoe UI Historic" panose="020B0502040204020203" pitchFamily="34" charset="0"/>
            </a:rPr>
            <a:t>PROAmazonía</a:t>
          </a:r>
          <a:r>
            <a:rPr lang="es-MX" sz="1600" b="0" i="0" kern="1200" dirty="0">
              <a:solidFill>
                <a:srgbClr val="050505"/>
              </a:solidFill>
              <a:effectLst/>
              <a:latin typeface="Segoe UI Historic" panose="020B0502040204020203" pitchFamily="34" charset="0"/>
            </a:rPr>
            <a:t> y 		promover la conservación ambiental y la producción 		sostenible.</a:t>
          </a:r>
          <a:endParaRPr lang="es-EC" sz="1600" kern="1200" dirty="0"/>
        </a:p>
      </dsp:txBody>
      <dsp:txXfrm>
        <a:off x="661735" y="331197"/>
        <a:ext cx="7080035" cy="2209500"/>
      </dsp:txXfrm>
    </dsp:sp>
    <dsp:sp modelId="{2A540308-814A-4D5E-ACB5-9BE2342193FC}">
      <dsp:nvSpPr>
        <dsp:cNvPr id="0" name=""/>
        <dsp:cNvSpPr/>
      </dsp:nvSpPr>
      <dsp:spPr>
        <a:xfrm>
          <a:off x="65320" y="-179981"/>
          <a:ext cx="2259500" cy="213265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8000" r="-18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6E488-FEAB-42C3-925D-A369A7D38E31}">
      <dsp:nvSpPr>
        <dsp:cNvPr id="0" name=""/>
        <dsp:cNvSpPr/>
      </dsp:nvSpPr>
      <dsp:spPr>
        <a:xfrm>
          <a:off x="1586857" y="1108906"/>
          <a:ext cx="4748848" cy="2219814"/>
        </a:xfrm>
        <a:prstGeom prst="roundRect">
          <a:avLst/>
        </a:prstGeom>
        <a:solidFill>
          <a:schemeClr val="tx1"/>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5173"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u="sng" kern="1200" dirty="0">
              <a:solidFill>
                <a:srgbClr val="002060"/>
              </a:solidFill>
            </a:rPr>
            <a:t>20 y 21 de junio 2024 </a:t>
          </a:r>
        </a:p>
        <a:p>
          <a:pPr marL="0" lvl="0" indent="0" algn="l" defTabSz="711200">
            <a:lnSpc>
              <a:spcPct val="90000"/>
            </a:lnSpc>
            <a:spcBef>
              <a:spcPct val="0"/>
            </a:spcBef>
            <a:spcAft>
              <a:spcPct val="35000"/>
            </a:spcAft>
            <a:buNone/>
          </a:pPr>
          <a:r>
            <a:rPr lang="es-ES" sz="1600" kern="1200" spc="8" dirty="0">
              <a:solidFill>
                <a:srgbClr val="050505"/>
              </a:solidFill>
              <a:latin typeface="Khula"/>
              <a:ea typeface="Khula"/>
              <a:cs typeface="Khula"/>
              <a:sym typeface="Khula"/>
            </a:rPr>
            <a:t>Se asiste a la cumbre de inversiones Cuenca 2024, invitación efectuada por el </a:t>
          </a:r>
          <a:r>
            <a:rPr lang="es-ES" sz="1600" kern="1200" spc="8" dirty="0" err="1">
              <a:solidFill>
                <a:srgbClr val="050505"/>
              </a:solidFill>
              <a:latin typeface="Khula"/>
              <a:ea typeface="Khula"/>
              <a:cs typeface="Khula"/>
              <a:sym typeface="Khula"/>
            </a:rPr>
            <a:t>CONGOPE</a:t>
          </a:r>
          <a:r>
            <a:rPr lang="es-ES" sz="1600" kern="1200" spc="8" dirty="0">
              <a:solidFill>
                <a:srgbClr val="050505"/>
              </a:solidFill>
              <a:latin typeface="Khula"/>
              <a:ea typeface="Khula"/>
              <a:cs typeface="Khula"/>
              <a:sym typeface="Khula"/>
            </a:rPr>
            <a:t>, AME Y CONAGOPARE , donde se conto con la presencia de autoridades de todo el país en el ámbito provincial , municipal y parroquial. </a:t>
          </a:r>
          <a:endParaRPr lang="es-EC" sz="1600" kern="1200" dirty="0"/>
        </a:p>
      </dsp:txBody>
      <dsp:txXfrm>
        <a:off x="1695219" y="1217268"/>
        <a:ext cx="4532124" cy="2003090"/>
      </dsp:txXfrm>
    </dsp:sp>
    <dsp:sp modelId="{4023B643-4AA0-4F73-858A-7AC8821F8B49}">
      <dsp:nvSpPr>
        <dsp:cNvPr id="0" name=""/>
        <dsp:cNvSpPr/>
      </dsp:nvSpPr>
      <dsp:spPr>
        <a:xfrm>
          <a:off x="270008" y="333707"/>
          <a:ext cx="2201684" cy="2202015"/>
        </a:xfrm>
        <a:prstGeom prst="ellipse">
          <a:avLst/>
        </a:prstGeom>
        <a:blipFill>
          <a:blip xmlns:r="http://schemas.openxmlformats.org/officeDocument/2006/relationships" r:embed="rId1"/>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8435E-A8BB-4199-B00E-20A7DA40813D}">
      <dsp:nvSpPr>
        <dsp:cNvPr id="0" name=""/>
        <dsp:cNvSpPr/>
      </dsp:nvSpPr>
      <dsp:spPr>
        <a:xfrm>
          <a:off x="1871034" y="168491"/>
          <a:ext cx="5251643" cy="2336468"/>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068" tIns="72390" rIns="72390" bIns="72390" numCol="1" spcCol="1270" anchor="ctr" anchorCtr="0">
          <a:noAutofit/>
        </a:bodyPr>
        <a:lstStyle/>
        <a:p>
          <a:pPr marL="0" lvl="0" indent="0" algn="l" defTabSz="844550">
            <a:lnSpc>
              <a:spcPct val="90000"/>
            </a:lnSpc>
            <a:spcBef>
              <a:spcPct val="0"/>
            </a:spcBef>
            <a:spcAft>
              <a:spcPct val="35000"/>
            </a:spcAft>
            <a:buNone/>
          </a:pPr>
          <a:r>
            <a:rPr lang="es-MX" sz="1900" b="1" u="none" kern="1200" dirty="0">
              <a:solidFill>
                <a:srgbClr val="002060"/>
              </a:solidFill>
            </a:rPr>
            <a:t>	</a:t>
          </a:r>
          <a:r>
            <a:rPr lang="es-MX" sz="1900" b="1" u="sng" kern="1200" dirty="0">
              <a:solidFill>
                <a:srgbClr val="002060"/>
              </a:solidFill>
            </a:rPr>
            <a:t>06 de julio 2024 </a:t>
          </a:r>
        </a:p>
        <a:p>
          <a:pPr marL="0" lvl="0" indent="0" algn="l" defTabSz="844550">
            <a:lnSpc>
              <a:spcPct val="90000"/>
            </a:lnSpc>
            <a:spcBef>
              <a:spcPct val="0"/>
            </a:spcBef>
            <a:spcAft>
              <a:spcPct val="35000"/>
            </a:spcAft>
            <a:buNone/>
          </a:pPr>
          <a:endParaRPr lang="es-ES" sz="1900" b="1" u="sng" kern="1200" dirty="0">
            <a:solidFill>
              <a:srgbClr val="002060"/>
            </a:solidFill>
          </a:endParaRPr>
        </a:p>
        <a:p>
          <a:pPr marL="0" lvl="0" indent="0" algn="l" defTabSz="844550">
            <a:lnSpc>
              <a:spcPct val="90000"/>
            </a:lnSpc>
            <a:spcBef>
              <a:spcPct val="0"/>
            </a:spcBef>
            <a:spcAft>
              <a:spcPct val="35000"/>
            </a:spcAft>
            <a:buNone/>
          </a:pPr>
          <a:r>
            <a:rPr lang="es-ES" sz="1900" kern="1200" dirty="0">
              <a:solidFill>
                <a:schemeClr val="bg1"/>
              </a:solidFill>
              <a:latin typeface="Khula"/>
            </a:rPr>
            <a:t>Se asiste a la feria provincial de cacao en la ciudad de El Pangui, donde se declara a la Provincia de Zamora Chinchipe , cuna del cacao a nivel mundial por el </a:t>
          </a:r>
          <a:r>
            <a:rPr lang="es-ES" sz="1900" kern="1200" dirty="0" err="1">
              <a:solidFill>
                <a:schemeClr val="bg1"/>
              </a:solidFill>
              <a:latin typeface="Khula"/>
            </a:rPr>
            <a:t>INCP</a:t>
          </a:r>
          <a:r>
            <a:rPr lang="es-ES" sz="1900" kern="1200" dirty="0">
              <a:solidFill>
                <a:schemeClr val="bg1"/>
              </a:solidFill>
              <a:latin typeface="Khula"/>
            </a:rPr>
            <a:t>.</a:t>
          </a:r>
          <a:endParaRPr lang="es-EC" sz="1900" kern="1200" dirty="0"/>
        </a:p>
      </dsp:txBody>
      <dsp:txXfrm>
        <a:off x="1985091" y="282548"/>
        <a:ext cx="5023529" cy="2108354"/>
      </dsp:txXfrm>
    </dsp:sp>
    <dsp:sp modelId="{2724BB11-CAB6-48F2-8C93-002992CC868B}">
      <dsp:nvSpPr>
        <dsp:cNvPr id="0" name=""/>
        <dsp:cNvSpPr/>
      </dsp:nvSpPr>
      <dsp:spPr>
        <a:xfrm>
          <a:off x="811963" y="-168490"/>
          <a:ext cx="2078564" cy="1901077"/>
        </a:xfrm>
        <a:prstGeom prst="ellipse">
          <a:avLst/>
        </a:prstGeom>
        <a:blipFill>
          <a:blip xmlns:r="http://schemas.openxmlformats.org/officeDocument/2006/relationships" r:embed="rId1"/>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0C501-0945-4701-A643-503BFB00D562}">
      <dsp:nvSpPr>
        <dsp:cNvPr id="0" name=""/>
        <dsp:cNvSpPr/>
      </dsp:nvSpPr>
      <dsp:spPr>
        <a:xfrm>
          <a:off x="961678" y="477838"/>
          <a:ext cx="6582130" cy="2282933"/>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8295" tIns="57150" rIns="57150" bIns="57150" numCol="1" spcCol="1270" anchor="ctr" anchorCtr="0">
          <a:noAutofit/>
        </a:bodyPr>
        <a:lstStyle/>
        <a:p>
          <a:pPr marL="0" lvl="0" indent="0" algn="l" defTabSz="666750">
            <a:lnSpc>
              <a:spcPct val="90000"/>
            </a:lnSpc>
            <a:spcBef>
              <a:spcPct val="0"/>
            </a:spcBef>
            <a:spcAft>
              <a:spcPct val="35000"/>
            </a:spcAft>
            <a:buNone/>
          </a:pPr>
          <a:r>
            <a:rPr lang="es-MX" sz="1500" b="1" u="none" kern="1200" dirty="0">
              <a:solidFill>
                <a:srgbClr val="002060"/>
              </a:solidFill>
            </a:rPr>
            <a:t>	</a:t>
          </a:r>
          <a:r>
            <a:rPr lang="es-MX" sz="1500" b="1" u="sng" kern="1200" dirty="0">
              <a:solidFill>
                <a:srgbClr val="002060"/>
              </a:solidFill>
            </a:rPr>
            <a:t>12 de agosto /2024</a:t>
          </a:r>
        </a:p>
        <a:p>
          <a:pPr marL="0" lvl="0" indent="0" algn="just" defTabSz="666750">
            <a:lnSpc>
              <a:spcPct val="90000"/>
            </a:lnSpc>
            <a:spcBef>
              <a:spcPct val="0"/>
            </a:spcBef>
            <a:spcAft>
              <a:spcPct val="35000"/>
            </a:spcAft>
            <a:buNone/>
          </a:pPr>
          <a:r>
            <a:rPr lang="es-MX" sz="1500" kern="1200" dirty="0">
              <a:solidFill>
                <a:srgbClr val="050505"/>
              </a:solidFill>
              <a:latin typeface="Segoe UI Historic" panose="020B0502040204020203" pitchFamily="34" charset="0"/>
            </a:rPr>
            <a:t>	Reunión</a:t>
          </a:r>
          <a:r>
            <a:rPr lang="es-MX" sz="1500" b="0" i="0" kern="1200" dirty="0">
              <a:solidFill>
                <a:srgbClr val="050505"/>
              </a:solidFill>
              <a:effectLst/>
              <a:latin typeface="Segoe UI Historic" panose="020B0502040204020203" pitchFamily="34" charset="0"/>
            </a:rPr>
            <a:t>, con la ministra Enríquez, 				expresó su firme compromiso: 			“		Todo el 	respaldo, todo el apoyo a 			nuestras Juntas Parroquiales". Sus 			palabras reflejan el compromiso y la 			dedicación del gobierno nacional 			hacia nuestras 	comunidades rurales.</a:t>
          </a:r>
          <a:endParaRPr lang="es-EC" sz="1500" kern="1200" dirty="0"/>
        </a:p>
      </dsp:txBody>
      <dsp:txXfrm>
        <a:off x="1073122" y="589282"/>
        <a:ext cx="6359242" cy="2060045"/>
      </dsp:txXfrm>
    </dsp:sp>
    <dsp:sp modelId="{F04846C6-A4B9-458F-B663-C27D5D148028}">
      <dsp:nvSpPr>
        <dsp:cNvPr id="0" name=""/>
        <dsp:cNvSpPr/>
      </dsp:nvSpPr>
      <dsp:spPr>
        <a:xfrm>
          <a:off x="83386" y="44779"/>
          <a:ext cx="2134032" cy="218722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E91E0-23F6-4984-9A47-3C635340FF18}">
      <dsp:nvSpPr>
        <dsp:cNvPr id="0" name=""/>
        <dsp:cNvSpPr/>
      </dsp:nvSpPr>
      <dsp:spPr>
        <a:xfrm>
          <a:off x="1058686" y="229609"/>
          <a:ext cx="6182005" cy="2596901"/>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8295" tIns="45720" rIns="45720" bIns="45720" numCol="1" spcCol="1270" anchor="ctr" anchorCtr="0">
          <a:noAutofit/>
        </a:bodyPr>
        <a:lstStyle/>
        <a:p>
          <a:pPr marL="0" lvl="0" indent="0" algn="l" defTabSz="533400">
            <a:lnSpc>
              <a:spcPct val="90000"/>
            </a:lnSpc>
            <a:spcBef>
              <a:spcPct val="0"/>
            </a:spcBef>
            <a:spcAft>
              <a:spcPct val="35000"/>
            </a:spcAft>
            <a:buNone/>
          </a:pPr>
          <a:endParaRPr lang="es-MX" sz="1200" b="1" kern="1200" dirty="0">
            <a:solidFill>
              <a:schemeClr val="bg1"/>
            </a:solidFill>
          </a:endParaRPr>
        </a:p>
        <a:p>
          <a:pPr marL="0" lvl="0" indent="0" algn="l" defTabSz="533400">
            <a:lnSpc>
              <a:spcPct val="90000"/>
            </a:lnSpc>
            <a:spcBef>
              <a:spcPct val="0"/>
            </a:spcBef>
            <a:spcAft>
              <a:spcPct val="35000"/>
            </a:spcAft>
            <a:buNone/>
          </a:pPr>
          <a:r>
            <a:rPr lang="es-MX" sz="1200" b="1" u="none" kern="1200" dirty="0">
              <a:solidFill>
                <a:srgbClr val="002060"/>
              </a:solidFill>
            </a:rPr>
            <a:t>	</a:t>
          </a:r>
          <a:r>
            <a:rPr lang="es-MX" sz="1600" b="1" u="none" kern="1200" dirty="0">
              <a:solidFill>
                <a:srgbClr val="002060"/>
              </a:solidFill>
            </a:rPr>
            <a:t>24 de julio /2024 </a:t>
          </a:r>
        </a:p>
        <a:p>
          <a:pPr marL="0" lvl="0" indent="0" algn="just" defTabSz="533400">
            <a:lnSpc>
              <a:spcPct val="90000"/>
            </a:lnSpc>
            <a:spcBef>
              <a:spcPct val="0"/>
            </a:spcBef>
            <a:spcAft>
              <a:spcPct val="35000"/>
            </a:spcAft>
            <a:buNone/>
          </a:pPr>
          <a:r>
            <a:rPr lang="es-EC" sz="1600" kern="1200" dirty="0">
              <a:solidFill>
                <a:srgbClr val="050505"/>
              </a:solidFill>
              <a:latin typeface="inherit"/>
              <a:ea typeface="Times New Roman" panose="02020603050405020304" pitchFamily="18" charset="0"/>
              <a:cs typeface="Segoe UI Historic" panose="020B0502040204020203" pitchFamily="34" charset="0"/>
            </a:rPr>
            <a:t>	R</a:t>
          </a:r>
          <a:r>
            <a:rPr lang="es-EC" sz="1600" kern="1200" dirty="0">
              <a:solidFill>
                <a:srgbClr val="050505"/>
              </a:solidFill>
              <a:effectLst/>
              <a:latin typeface="inherit"/>
              <a:ea typeface="Times New Roman" panose="02020603050405020304" pitchFamily="18" charset="0"/>
              <a:cs typeface="Segoe UI Historic" panose="020B0502040204020203" pitchFamily="34" charset="0"/>
            </a:rPr>
            <a:t>eunión, entre </a:t>
          </a:r>
          <a:r>
            <a:rPr lang="es-EC" sz="1600" kern="1200" dirty="0">
              <a:solidFill>
                <a:srgbClr val="050505"/>
              </a:solidFill>
              <a:latin typeface="inherit"/>
              <a:ea typeface="Times New Roman" panose="02020603050405020304" pitchFamily="18" charset="0"/>
              <a:cs typeface="Segoe UI Historic" panose="020B0502040204020203" pitchFamily="34" charset="0"/>
            </a:rPr>
            <a:t>la</a:t>
          </a:r>
          <a:r>
            <a:rPr lang="es-EC" sz="1600" kern="1200" dirty="0">
              <a:solidFill>
                <a:srgbClr val="050505"/>
              </a:solidFill>
              <a:effectLst/>
              <a:latin typeface="inherit"/>
              <a:ea typeface="Times New Roman" panose="02020603050405020304" pitchFamily="18" charset="0"/>
              <a:cs typeface="Segoe UI Historic" panose="020B0502040204020203" pitchFamily="34" charset="0"/>
            </a:rPr>
            <a:t> presidenta de 	</a:t>
          </a:r>
          <a:r>
            <a:rPr lang="es-EC" sz="1600" kern="1200" dirty="0" err="1">
              <a:solidFill>
                <a:srgbClr val="050505"/>
              </a:solidFill>
              <a:effectLst/>
              <a:latin typeface="inherit"/>
              <a:ea typeface="Times New Roman" panose="02020603050405020304" pitchFamily="18" charset="0"/>
              <a:cs typeface="Segoe UI Historic" panose="020B0502040204020203" pitchFamily="34" charset="0"/>
            </a:rPr>
            <a:t>Conagopare,Teresa</a:t>
          </a:r>
          <a:r>
            <a:rPr lang="es-EC" sz="1600" kern="1200" dirty="0">
              <a:solidFill>
                <a:srgbClr val="050505"/>
              </a:solidFill>
              <a:effectLst/>
              <a:latin typeface="inherit"/>
              <a:ea typeface="Times New Roman" panose="02020603050405020304" pitchFamily="18" charset="0"/>
              <a:cs typeface="Segoe UI Historic" panose="020B0502040204020203" pitchFamily="34" charset="0"/>
            </a:rPr>
            <a:t> 	Alba 	García, y la Prefecta de 	nuestra provincia, Ing. 	Karla 	Reátegui.</a:t>
          </a:r>
          <a:endParaRPr lang="es-EC" sz="1600" kern="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defTabSz="533400">
            <a:lnSpc>
              <a:spcPct val="90000"/>
            </a:lnSpc>
            <a:spcBef>
              <a:spcPct val="0"/>
            </a:spcBef>
            <a:spcAft>
              <a:spcPct val="35000"/>
            </a:spcAft>
            <a:buNone/>
          </a:pPr>
          <a:r>
            <a:rPr lang="es-EC" sz="1600" kern="1200" dirty="0">
              <a:solidFill>
                <a:srgbClr val="050505"/>
              </a:solidFill>
              <a:effectLst/>
              <a:latin typeface="inherit"/>
              <a:ea typeface="Times New Roman" panose="02020603050405020304" pitchFamily="18" charset="0"/>
              <a:cs typeface="Segoe UI Historic" panose="020B0502040204020203" pitchFamily="34" charset="0"/>
            </a:rPr>
            <a:t>	Esta reunión fue clave para fortalecer los vínculos 	institucionales, generar el  apoyo a  	nuestros 	gobiernos parroquiales y 	consolidar el compromiso en 	la elaboración 	del macro proyecto de 	fortalecimiento al 	aparato productivo de nuestra 	provincia</a:t>
          </a:r>
          <a:r>
            <a:rPr lang="es-EC" sz="1200" kern="1200" dirty="0">
              <a:solidFill>
                <a:srgbClr val="050505"/>
              </a:solidFill>
              <a:effectLst/>
              <a:latin typeface="inherit"/>
              <a:ea typeface="Times New Roman" panose="02020603050405020304" pitchFamily="18" charset="0"/>
              <a:cs typeface="Segoe UI Historic" panose="020B0502040204020203" pitchFamily="34" charset="0"/>
            </a:rPr>
            <a:t>.</a:t>
          </a:r>
          <a:endParaRPr lang="es-EC" sz="1200" kern="1200" dirty="0"/>
        </a:p>
      </dsp:txBody>
      <dsp:txXfrm>
        <a:off x="1185456" y="356379"/>
        <a:ext cx="5928465" cy="2343361"/>
      </dsp:txXfrm>
    </dsp:sp>
    <dsp:sp modelId="{FD171C1E-EABA-41D1-A1F4-059AC48CF514}">
      <dsp:nvSpPr>
        <dsp:cNvPr id="0" name=""/>
        <dsp:cNvSpPr/>
      </dsp:nvSpPr>
      <dsp:spPr>
        <a:xfrm>
          <a:off x="0" y="-170566"/>
          <a:ext cx="2134032" cy="213621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9F7B0-0D6F-4D06-A3F5-A559ED9228EF}">
      <dsp:nvSpPr>
        <dsp:cNvPr id="0" name=""/>
        <dsp:cNvSpPr/>
      </dsp:nvSpPr>
      <dsp:spPr>
        <a:xfrm>
          <a:off x="304787" y="123687"/>
          <a:ext cx="7048512" cy="2696774"/>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6939" tIns="72390" rIns="72390" bIns="72390" numCol="1" spcCol="1270" anchor="ctr" anchorCtr="0">
          <a:noAutofit/>
        </a:bodyPr>
        <a:lstStyle/>
        <a:p>
          <a:pPr marL="0" lvl="0" indent="0" algn="l" defTabSz="844550">
            <a:lnSpc>
              <a:spcPct val="90000"/>
            </a:lnSpc>
            <a:spcBef>
              <a:spcPct val="0"/>
            </a:spcBef>
            <a:spcAft>
              <a:spcPct val="35000"/>
            </a:spcAft>
            <a:buClrTx/>
            <a:buSzTx/>
            <a:buFontTx/>
            <a:buNone/>
          </a:pPr>
          <a:r>
            <a:rPr lang="es-EC" altLang="es-EC" sz="1900" b="1" i="1" u="none" kern="1200" dirty="0">
              <a:solidFill>
                <a:srgbClr val="002060"/>
              </a:solidFill>
              <a:latin typeface="inherit"/>
              <a:cs typeface="Segoe UI Historic" panose="020B0502040204020203" pitchFamily="34" charset="0"/>
            </a:rPr>
            <a:t>		</a:t>
          </a:r>
          <a:r>
            <a:rPr lang="es-EC" altLang="es-EC" sz="1600" b="1" i="1" u="none" kern="1200" dirty="0">
              <a:solidFill>
                <a:srgbClr val="002060"/>
              </a:solidFill>
              <a:latin typeface="inherit"/>
              <a:cs typeface="Segoe UI Historic" panose="020B0502040204020203" pitchFamily="34" charset="0"/>
            </a:rPr>
            <a:t>9/02</a:t>
          </a:r>
          <a:r>
            <a:rPr kumimoji="0" lang="es-EC" altLang="es-EC" sz="1600" b="1" i="1" u="none" strike="noStrike" kern="1200" cap="none" normalizeH="0" baseline="0" dirty="0">
              <a:ln>
                <a:noFill/>
              </a:ln>
              <a:solidFill>
                <a:srgbClr val="002060"/>
              </a:solidFill>
              <a:effectLst/>
              <a:latin typeface="inherit"/>
              <a:cs typeface="Segoe UI Historic" panose="020B0502040204020203" pitchFamily="34" charset="0"/>
            </a:rPr>
            <a:t>-2024.         </a:t>
          </a:r>
          <a:r>
            <a:rPr kumimoji="0" lang="es-EC" altLang="es-EC" sz="1600" b="1" i="0" u="none" strike="noStrike" kern="1200" cap="none" normalizeH="0" baseline="0" dirty="0">
              <a:ln>
                <a:noFill/>
              </a:ln>
              <a:solidFill>
                <a:srgbClr val="002060"/>
              </a:solidFill>
              <a:effectLst/>
              <a:latin typeface="inherit"/>
              <a:cs typeface="Segoe UI Historic" panose="020B0502040204020203" pitchFamily="34" charset="0"/>
            </a:rPr>
            <a:t>Tundayme</a:t>
          </a:r>
        </a:p>
        <a:p>
          <a:pPr marL="0" lvl="0" indent="0" algn="just" defTabSz="844550">
            <a:lnSpc>
              <a:spcPct val="90000"/>
            </a:lnSpc>
            <a:spcBef>
              <a:spcPct val="0"/>
            </a:spcBef>
            <a:spcAft>
              <a:spcPct val="35000"/>
            </a:spcAft>
            <a:buClrTx/>
            <a:buSzTx/>
            <a:buFontTx/>
            <a:buNone/>
          </a:pPr>
          <a:r>
            <a:rPr lang="es-MX" sz="1600" b="0" i="0" kern="1200" dirty="0">
              <a:solidFill>
                <a:srgbClr val="050505"/>
              </a:solidFill>
              <a:effectLst/>
              <a:latin typeface="Segoe UI Historic" panose="020B0502040204020203" pitchFamily="34" charset="0"/>
            </a:rPr>
            <a:t>		</a:t>
          </a:r>
          <a:r>
            <a:rPr lang="es-MX" sz="1600" b="0" i="0" kern="1200" dirty="0" err="1">
              <a:solidFill>
                <a:srgbClr val="050505"/>
              </a:solidFill>
              <a:effectLst/>
              <a:latin typeface="Segoe UI Historic" panose="020B0502040204020203" pitchFamily="34" charset="0"/>
            </a:rPr>
            <a:t>Tereza</a:t>
          </a:r>
          <a:r>
            <a:rPr lang="es-MX" sz="1600" b="0" i="0" kern="1200" dirty="0">
              <a:solidFill>
                <a:srgbClr val="050505"/>
              </a:solidFill>
              <a:effectLst/>
              <a:latin typeface="Segoe UI Historic" panose="020B0502040204020203" pitchFamily="34" charset="0"/>
            </a:rPr>
            <a:t> Alba y el equipo técnico del 			Conagopare, se reunieron en la en las 		oficinas de </a:t>
          </a:r>
          <a:r>
            <a:rPr lang="es-MX" sz="1600" b="0" i="0" kern="1200" dirty="0" err="1">
              <a:solidFill>
                <a:srgbClr val="050505"/>
              </a:solidFill>
              <a:effectLst/>
              <a:latin typeface="Segoe UI Historic" panose="020B0502040204020203" pitchFamily="34" charset="0"/>
            </a:rPr>
            <a:t>ECSA</a:t>
          </a:r>
          <a:r>
            <a:rPr lang="es-MX" sz="1600" b="0" i="0" kern="1200" dirty="0">
              <a:solidFill>
                <a:srgbClr val="050505"/>
              </a:solidFill>
              <a:effectLst/>
              <a:latin typeface="Segoe UI Historic" panose="020B0502040204020203" pitchFamily="34" charset="0"/>
            </a:rPr>
            <a:t>, con funcionarios de esta 		entidad, con quién dialogaron y se puso a las 		órdenes para poder trabajar de forma 		coordinada en  proyectos que vayan en 		beneficio de los 29 Gobiernos Parroquiales  		Rurales de nuestra provincia. </a:t>
          </a:r>
          <a:endParaRPr lang="es-EC" sz="1600" kern="1200" dirty="0"/>
        </a:p>
      </dsp:txBody>
      <dsp:txXfrm>
        <a:off x="436433" y="255333"/>
        <a:ext cx="6785220" cy="2433482"/>
      </dsp:txXfrm>
    </dsp:sp>
    <dsp:sp modelId="{409715EB-7E6F-4EC7-84FD-CEDEC6E8EBC2}">
      <dsp:nvSpPr>
        <dsp:cNvPr id="0" name=""/>
        <dsp:cNvSpPr/>
      </dsp:nvSpPr>
      <dsp:spPr>
        <a:xfrm flipH="1">
          <a:off x="0" y="-77590"/>
          <a:ext cx="2602841" cy="230914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2000" r="-2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7D626-5EB7-42B0-AEA2-8A43F09797F5}">
      <dsp:nvSpPr>
        <dsp:cNvPr id="0" name=""/>
        <dsp:cNvSpPr/>
      </dsp:nvSpPr>
      <dsp:spPr>
        <a:xfrm>
          <a:off x="695317" y="691813"/>
          <a:ext cx="6619876" cy="2105095"/>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7330" tIns="53340" rIns="53340" bIns="53340" numCol="1" spcCol="1270" anchor="ctr" anchorCtr="0">
          <a:noAutofit/>
        </a:bodyPr>
        <a:lstStyle/>
        <a:p>
          <a:pPr marL="0" lvl="0" indent="0" algn="just" defTabSz="622300">
            <a:lnSpc>
              <a:spcPct val="90000"/>
            </a:lnSpc>
            <a:spcBef>
              <a:spcPct val="0"/>
            </a:spcBef>
            <a:spcAft>
              <a:spcPct val="35000"/>
            </a:spcAft>
            <a:buNone/>
          </a:pPr>
          <a:r>
            <a:rPr lang="es-EC" altLang="es-EC" sz="1400" b="1" i="1" u="none" kern="1200" dirty="0">
              <a:solidFill>
                <a:srgbClr val="002060"/>
              </a:solidFill>
              <a:latin typeface="inherit"/>
              <a:cs typeface="Segoe UI Historic" panose="020B0502040204020203" pitchFamily="34" charset="0"/>
            </a:rPr>
            <a:t>	09</a:t>
          </a:r>
          <a:r>
            <a:rPr kumimoji="0" lang="es-EC" altLang="es-EC" sz="1400" b="1" i="1" u="none" strike="noStrike" kern="1200" cap="none" normalizeH="0" baseline="0" dirty="0">
              <a:ln>
                <a:noFill/>
              </a:ln>
              <a:solidFill>
                <a:srgbClr val="002060"/>
              </a:solidFill>
              <a:effectLst/>
              <a:latin typeface="inherit"/>
              <a:cs typeface="Segoe UI Historic" panose="020B0502040204020203" pitchFamily="34" charset="0"/>
            </a:rPr>
            <a:t>-02-2024. </a:t>
          </a:r>
          <a:r>
            <a:rPr lang="es-EC" altLang="es-EC" sz="1400" b="1" kern="1200" dirty="0">
              <a:solidFill>
                <a:srgbClr val="002060"/>
              </a:solidFill>
              <a:latin typeface="inherit"/>
              <a:cs typeface="Segoe UI Historic" panose="020B0502040204020203" pitchFamily="34" charset="0"/>
            </a:rPr>
            <a:t>Reunión Conagopare Loja.</a:t>
          </a:r>
          <a:r>
            <a:rPr kumimoji="0" lang="es-EC" altLang="es-EC" sz="1400" b="1" i="0" u="none" strike="noStrike" kern="1200" cap="none" normalizeH="0" baseline="0" dirty="0">
              <a:ln>
                <a:noFill/>
              </a:ln>
              <a:solidFill>
                <a:srgbClr val="002060"/>
              </a:solidFill>
              <a:effectLst/>
              <a:latin typeface="inherit"/>
              <a:cs typeface="Segoe UI Historic" panose="020B0502040204020203" pitchFamily="34" charset="0"/>
            </a:rPr>
            <a:t> </a:t>
          </a:r>
          <a:r>
            <a:rPr lang="es-MX" sz="1400" b="0" i="0" kern="1200" dirty="0" err="1">
              <a:solidFill>
                <a:srgbClr val="050505"/>
              </a:solidFill>
              <a:effectLst/>
              <a:latin typeface="Segoe UI Historic" panose="020B0502040204020203" pitchFamily="34" charset="0"/>
            </a:rPr>
            <a:t>Tereza</a:t>
          </a:r>
          <a:r>
            <a:rPr lang="es-MX" sz="1400" b="0" i="0" kern="1200" dirty="0">
              <a:solidFill>
                <a:srgbClr val="050505"/>
              </a:solidFill>
              <a:effectLst/>
              <a:latin typeface="Segoe UI Historic" panose="020B0502040204020203" pitchFamily="34" charset="0"/>
            </a:rPr>
            <a:t> Alba,  Presidenta y 	funcionarios del Conagopare Zamora Ch, se reunieron en las 	oficinas de Conagopare Loja con el Ing. Jimmy Toledo 	Presidente, donde hizo extensivo los agradecimientos por el 	apoyo y cooperación 	interinstitucional, que se ha venido 	dando a través de sus técnicos 	para el fortalecimiento 	organizacional de nuestros 29 gobiernos parroquiales. </a:t>
          </a:r>
          <a:endParaRPr lang="es-EC" sz="1400" kern="1200" dirty="0"/>
        </a:p>
      </dsp:txBody>
      <dsp:txXfrm>
        <a:off x="798079" y="794575"/>
        <a:ext cx="6414352" cy="1899571"/>
      </dsp:txXfrm>
    </dsp:sp>
    <dsp:sp modelId="{75A7D29D-A124-4F55-868B-D41F1625651E}">
      <dsp:nvSpPr>
        <dsp:cNvPr id="0" name=""/>
        <dsp:cNvSpPr/>
      </dsp:nvSpPr>
      <dsp:spPr>
        <a:xfrm>
          <a:off x="0" y="-53842"/>
          <a:ext cx="2269349" cy="235481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9000" r="-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86854-E84D-4E62-9753-4EFA54667FC3}">
      <dsp:nvSpPr>
        <dsp:cNvPr id="0" name=""/>
        <dsp:cNvSpPr/>
      </dsp:nvSpPr>
      <dsp:spPr>
        <a:xfrm>
          <a:off x="498131" y="1039436"/>
          <a:ext cx="6814087" cy="1826086"/>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8499" tIns="64770" rIns="64770" bIns="64770" numCol="1" spcCol="1270" anchor="ctr" anchorCtr="0">
          <a:noAutofit/>
        </a:bodyPr>
        <a:lstStyle/>
        <a:p>
          <a:pPr marL="0" lvl="0" indent="0" algn="l" defTabSz="755650">
            <a:lnSpc>
              <a:spcPct val="90000"/>
            </a:lnSpc>
            <a:spcBef>
              <a:spcPct val="0"/>
            </a:spcBef>
            <a:spcAft>
              <a:spcPct val="35000"/>
            </a:spcAft>
            <a:buNone/>
          </a:pPr>
          <a:r>
            <a:rPr lang="es-EC" altLang="es-EC" sz="1700" b="1" i="1" u="none" kern="1200" dirty="0">
              <a:solidFill>
                <a:srgbClr val="002060"/>
              </a:solidFill>
              <a:latin typeface="inherit"/>
              <a:cs typeface="Segoe UI Historic" panose="020B0502040204020203" pitchFamily="34" charset="0"/>
            </a:rPr>
            <a:t>	23/02</a:t>
          </a:r>
          <a:r>
            <a:rPr kumimoji="0" lang="es-EC" altLang="es-EC" sz="1700" b="1" i="1" u="none" strike="noStrike" kern="1200" cap="none" normalizeH="0" baseline="0" dirty="0">
              <a:ln>
                <a:noFill/>
              </a:ln>
              <a:solidFill>
                <a:srgbClr val="002060"/>
              </a:solidFill>
              <a:effectLst/>
              <a:latin typeface="inherit"/>
              <a:cs typeface="Segoe UI Historic" panose="020B0502040204020203" pitchFamily="34" charset="0"/>
            </a:rPr>
            <a:t>-2024. </a:t>
          </a:r>
          <a:r>
            <a:rPr lang="es-MX" sz="1700" b="1" i="0" u="none" strike="noStrike" kern="1200" dirty="0">
              <a:solidFill>
                <a:srgbClr val="002060"/>
              </a:solidFill>
              <a:effectLst/>
              <a:latin typeface="inherit"/>
              <a:hlinkClick xmlns:r="http://schemas.openxmlformats.org/officeDocument/2006/relationships" r:id="rId1">
                <a:extLst>
                  <a:ext uri="{A12FA001-AC4F-418D-AE19-62706E023703}">
                    <ahyp:hlinkClr xmlns:ahyp="http://schemas.microsoft.com/office/drawing/2018/hyperlinkcolor" val="tx"/>
                  </a:ext>
                </a:extLst>
              </a:hlinkClick>
            </a:rPr>
            <a:t>Machala</a:t>
          </a:r>
          <a:r>
            <a:rPr lang="es-MX" sz="1700" b="1" i="0" u="none" kern="1200" dirty="0">
              <a:solidFill>
                <a:srgbClr val="002060"/>
              </a:solidFill>
              <a:effectLst/>
              <a:latin typeface="inherit"/>
            </a:rPr>
            <a:t>  </a:t>
          </a:r>
          <a:r>
            <a:rPr lang="es-MX" sz="1700" b="0" i="0" u="none" kern="1200" dirty="0" err="1">
              <a:solidFill>
                <a:srgbClr val="050505"/>
              </a:solidFill>
              <a:effectLst/>
              <a:latin typeface="inherit"/>
            </a:rPr>
            <a:t>Tereza</a:t>
          </a:r>
          <a:r>
            <a:rPr lang="es-MX" sz="1700" b="0" i="0" u="none" kern="1200" dirty="0">
              <a:solidFill>
                <a:srgbClr val="050505"/>
              </a:solidFill>
              <a:effectLst/>
              <a:latin typeface="inherit"/>
            </a:rPr>
            <a:t> </a:t>
          </a:r>
          <a:r>
            <a:rPr lang="es-MX" sz="1700" b="0" i="0" kern="1200" dirty="0">
              <a:solidFill>
                <a:srgbClr val="050505"/>
              </a:solidFill>
              <a:effectLst/>
              <a:latin typeface="inherit"/>
            </a:rPr>
            <a:t>Alba García, 	Presidenta 	del </a:t>
          </a:r>
          <a:r>
            <a:rPr lang="es-MX" sz="1700" b="0" i="0" u="none" strike="noStrike" kern="1200" dirty="0">
              <a:solidFill>
                <a:schemeClr val="bg1"/>
              </a:solidFill>
              <a:effectLst/>
              <a:latin typeface="inherit"/>
              <a:hlinkClick xmlns:r="http://schemas.openxmlformats.org/officeDocument/2006/relationships" r:id="rId2">
                <a:extLst>
                  <a:ext uri="{A12FA001-AC4F-418D-AE19-62706E023703}">
                    <ahyp:hlinkClr xmlns:ahyp="http://schemas.microsoft.com/office/drawing/2018/hyperlinkcolor" val="tx"/>
                  </a:ext>
                </a:extLst>
              </a:hlinkClick>
            </a:rPr>
            <a:t>Conagopare Zamora Chinchipe</a:t>
          </a:r>
          <a:r>
            <a:rPr lang="es-MX" sz="1700" b="0" i="0" kern="1200" dirty="0">
              <a:solidFill>
                <a:schemeClr val="bg1"/>
              </a:solidFill>
              <a:effectLst/>
              <a:latin typeface="inherit"/>
            </a:rPr>
            <a:t>,  </a:t>
          </a:r>
          <a:r>
            <a:rPr lang="es-MX" sz="1700" b="0" i="0" kern="1200" dirty="0">
              <a:solidFill>
                <a:srgbClr val="050505"/>
              </a:solidFill>
              <a:effectLst/>
              <a:latin typeface="inherit"/>
            </a:rPr>
            <a:t>en la 	ciudad de 	Machala, participó en la sesión de la Comisión de 	Gobiernos Autónomos Descentralizados de la Asamblea 	Nacional, dónde se trató el proyecto de reforma al 	</a:t>
          </a:r>
          <a:r>
            <a:rPr lang="es-MX" sz="1700" b="0" i="0" kern="1200" dirty="0" err="1">
              <a:solidFill>
                <a:srgbClr val="050505"/>
              </a:solidFill>
              <a:effectLst/>
              <a:latin typeface="inherit"/>
            </a:rPr>
            <a:t>Cootad</a:t>
          </a:r>
          <a:r>
            <a:rPr lang="es-MX" sz="1700" b="0" i="0" kern="1200" dirty="0">
              <a:solidFill>
                <a:srgbClr val="050505"/>
              </a:solidFill>
              <a:effectLst/>
              <a:latin typeface="inherit"/>
            </a:rPr>
            <a:t>. </a:t>
          </a:r>
          <a:endParaRPr lang="es-EC" sz="1700" kern="1200" dirty="0"/>
        </a:p>
      </dsp:txBody>
      <dsp:txXfrm>
        <a:off x="587273" y="1128578"/>
        <a:ext cx="6635803" cy="1647802"/>
      </dsp:txXfrm>
    </dsp:sp>
    <dsp:sp modelId="{7AB16703-DB01-4561-B91B-C4FC1DECF10E}">
      <dsp:nvSpPr>
        <dsp:cNvPr id="0" name=""/>
        <dsp:cNvSpPr/>
      </dsp:nvSpPr>
      <dsp:spPr>
        <a:xfrm>
          <a:off x="0" y="184210"/>
          <a:ext cx="2133148" cy="232955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D5C6D-FD91-4D77-A8BA-A7F7D1FB4185}">
      <dsp:nvSpPr>
        <dsp:cNvPr id="0" name=""/>
        <dsp:cNvSpPr/>
      </dsp:nvSpPr>
      <dsp:spPr>
        <a:xfrm>
          <a:off x="125088" y="417882"/>
          <a:ext cx="7521581" cy="1888106"/>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015" tIns="45720" rIns="45720" bIns="45720" numCol="1" spcCol="1270" anchor="ctr" anchorCtr="0">
          <a:noAutofit/>
        </a:bodyPr>
        <a:lstStyle/>
        <a:p>
          <a:pPr marL="0" lvl="0" indent="0" algn="l" defTabSz="533400">
            <a:lnSpc>
              <a:spcPct val="90000"/>
            </a:lnSpc>
            <a:spcBef>
              <a:spcPct val="0"/>
            </a:spcBef>
            <a:spcAft>
              <a:spcPct val="35000"/>
            </a:spcAft>
            <a:buClrTx/>
            <a:buSzTx/>
            <a:buFontTx/>
            <a:buNone/>
          </a:pPr>
          <a:r>
            <a:rPr kumimoji="0" lang="es-EC" altLang="es-EC" sz="1200" b="1" i="0" u="none" strike="noStrike" kern="1200" cap="none" normalizeH="0" baseline="0" dirty="0">
              <a:ln>
                <a:noFill/>
              </a:ln>
              <a:solidFill>
                <a:schemeClr val="bg2"/>
              </a:solidFill>
              <a:effectLst/>
              <a:latin typeface="inherit"/>
              <a:cs typeface="Segoe UI Historic" panose="020B0502040204020203" pitchFamily="34" charset="0"/>
            </a:rPr>
            <a:t>			</a:t>
          </a:r>
          <a:r>
            <a:rPr kumimoji="0" lang="es-EC" altLang="es-EC" sz="1400" b="1" i="0" u="none" strike="noStrike" kern="1200" cap="none" normalizeH="0" baseline="0" dirty="0">
              <a:ln>
                <a:noFill/>
              </a:ln>
              <a:solidFill>
                <a:schemeClr val="bg2"/>
              </a:solidFill>
              <a:effectLst/>
              <a:latin typeface="inherit"/>
              <a:cs typeface="Segoe UI Historic" panose="020B0502040204020203" pitchFamily="34" charset="0"/>
            </a:rPr>
            <a:t>                      </a:t>
          </a:r>
          <a:r>
            <a:rPr kumimoji="0" lang="es-EC" altLang="es-EC" sz="1400" b="1" i="0" u="sng" strike="noStrike" kern="1200" cap="none" normalizeH="0" baseline="0" dirty="0">
              <a:ln>
                <a:noFill/>
              </a:ln>
              <a:solidFill>
                <a:schemeClr val="bg2"/>
              </a:solidFill>
              <a:effectLst/>
              <a:latin typeface="inherit"/>
              <a:cs typeface="Segoe UI Historic" panose="020B0502040204020203" pitchFamily="34" charset="0"/>
            </a:rPr>
            <a:t>22 de marzo de 2024</a:t>
          </a:r>
          <a:endParaRPr lang="es-MX" sz="1400" b="1" u="sng" kern="1200" dirty="0">
            <a:solidFill>
              <a:schemeClr val="bg2"/>
            </a:solidFill>
            <a:latin typeface="Arial"/>
            <a:cs typeface="Arial"/>
          </a:endParaRPr>
        </a:p>
        <a:p>
          <a:pPr marL="0" lvl="0" indent="0" algn="l" defTabSz="533400">
            <a:lnSpc>
              <a:spcPct val="90000"/>
            </a:lnSpc>
            <a:spcBef>
              <a:spcPct val="0"/>
            </a:spcBef>
            <a:spcAft>
              <a:spcPct val="35000"/>
            </a:spcAft>
            <a:buClrTx/>
            <a:buSzTx/>
            <a:buFontTx/>
            <a:buNone/>
          </a:pPr>
          <a:r>
            <a:rPr lang="es-EC" altLang="es-EC" sz="1400" kern="1200" dirty="0">
              <a:solidFill>
                <a:srgbClr val="050505"/>
              </a:solidFill>
              <a:latin typeface="inherit"/>
              <a:cs typeface="Segoe UI Historic" panose="020B0502040204020203" pitchFamily="34" charset="0"/>
            </a:rPr>
            <a:t>			REUNIÓN DE TRABAJO, </a:t>
          </a:r>
          <a:r>
            <a:rPr kumimoji="0" lang="es-EC" altLang="es-EC" sz="1400" b="0" i="0" u="none" strike="noStrike" kern="1200" cap="none" normalizeH="0" baseline="0" dirty="0">
              <a:ln>
                <a:noFill/>
              </a:ln>
              <a:solidFill>
                <a:srgbClr val="050505"/>
              </a:solidFill>
              <a:effectLst/>
              <a:latin typeface="inherit"/>
              <a:cs typeface="Segoe UI Historic" panose="020B0502040204020203" pitchFamily="34" charset="0"/>
            </a:rPr>
            <a:t>con la 𝙈𝙜𝙩𝙧. 𝙄𝙨𝙖𝙗𝙚𝙡  𝙀𝙣r𝙦𝙪𝙚𝙯,  𝘾𝙏𝘼, junto 			nuestra presidenta 𝙡𝙞𝙘𝙙𝙖.𝙏𝙚𝙧𝙚 𝘼𝙡𝙗𝙖  y el equipo  técnico. </a:t>
          </a:r>
          <a:endParaRPr kumimoji="0" lang="es-EC" altLang="es-EC" sz="1400" b="0" i="0" u="none" strike="noStrike" kern="1200" cap="none" normalizeH="0" baseline="0" dirty="0">
            <a:ln>
              <a:noFill/>
            </a:ln>
            <a:solidFill>
              <a:schemeClr val="tx1"/>
            </a:solidFill>
            <a:effectLst/>
          </a:endParaRPr>
        </a:p>
        <a:p>
          <a:pPr marL="0" lvl="0" indent="0" algn="just" defTabSz="533400">
            <a:lnSpc>
              <a:spcPct val="90000"/>
            </a:lnSpc>
            <a:spcBef>
              <a:spcPct val="0"/>
            </a:spcBef>
            <a:spcAft>
              <a:spcPct val="35000"/>
            </a:spcAft>
            <a:buClrTx/>
            <a:buSzTx/>
            <a:buFontTx/>
            <a:buNone/>
          </a:pPr>
          <a:r>
            <a:rPr kumimoji="0" lang="es-EC" altLang="es-EC" sz="1400" b="0" i="0" u="none" strike="noStrike" kern="1200" cap="none" normalizeH="0" baseline="0" dirty="0">
              <a:ln>
                <a:noFill/>
              </a:ln>
              <a:solidFill>
                <a:srgbClr val="050505"/>
              </a:solidFill>
              <a:effectLst/>
              <a:latin typeface="inherit"/>
              <a:cs typeface="Segoe UI Historic" panose="020B0502040204020203" pitchFamily="34" charset="0"/>
            </a:rPr>
            <a:t>			Evento en el que se aprovecho para dar a conocer las necesidades de nuestras 		juntas parroquiales, y la prioridad de dotar de los servicios básicos a 			las comunidades, sin olvidar la vialidad y producción como también la 			repotenciación del turismo comunitario en nuestra provincia</a:t>
          </a:r>
          <a:r>
            <a:rPr kumimoji="0" lang="es-EC" altLang="es-EC" sz="1200" b="0" i="0" u="none" strike="noStrike" kern="1200" cap="none" normalizeH="0" baseline="0" dirty="0">
              <a:ln>
                <a:noFill/>
              </a:ln>
              <a:solidFill>
                <a:srgbClr val="050505"/>
              </a:solidFill>
              <a:effectLst/>
              <a:latin typeface="inherit"/>
              <a:cs typeface="Segoe UI Historic" panose="020B0502040204020203" pitchFamily="34" charset="0"/>
            </a:rPr>
            <a:t>.</a:t>
          </a:r>
          <a:endParaRPr lang="es-EC" sz="1200" kern="1200" dirty="0"/>
        </a:p>
      </dsp:txBody>
      <dsp:txXfrm>
        <a:off x="217258" y="510052"/>
        <a:ext cx="7337241" cy="1703766"/>
      </dsp:txXfrm>
    </dsp:sp>
    <dsp:sp modelId="{D058ED49-B773-4D9A-990C-BC1A65C9A04B}">
      <dsp:nvSpPr>
        <dsp:cNvPr id="0" name=""/>
        <dsp:cNvSpPr/>
      </dsp:nvSpPr>
      <dsp:spPr>
        <a:xfrm>
          <a:off x="0" y="-133986"/>
          <a:ext cx="2164459" cy="19605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9000" r="-2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D7BA5-00CB-45AF-8009-711D6A396F9E}">
      <dsp:nvSpPr>
        <dsp:cNvPr id="0" name=""/>
        <dsp:cNvSpPr/>
      </dsp:nvSpPr>
      <dsp:spPr>
        <a:xfrm>
          <a:off x="421859" y="105002"/>
          <a:ext cx="6055140" cy="1752599"/>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376" tIns="49530" rIns="49530" bIns="49530" numCol="1" spcCol="1270" anchor="ctr" anchorCtr="0">
          <a:noAutofit/>
        </a:bodyPr>
        <a:lstStyle/>
        <a:p>
          <a:pPr marL="0" lvl="0" indent="0" algn="l" defTabSz="577850">
            <a:lnSpc>
              <a:spcPct val="90000"/>
            </a:lnSpc>
            <a:spcBef>
              <a:spcPct val="0"/>
            </a:spcBef>
            <a:spcAft>
              <a:spcPct val="35000"/>
            </a:spcAft>
            <a:buNone/>
          </a:pPr>
          <a:r>
            <a:rPr kumimoji="0" lang="es-EC" altLang="es-EC" sz="1300" b="1" i="0" u="none" strike="noStrike" kern="1200" cap="none" normalizeH="0" baseline="0" dirty="0">
              <a:ln>
                <a:noFill/>
              </a:ln>
              <a:solidFill>
                <a:schemeClr val="bg2"/>
              </a:solidFill>
              <a:effectLst/>
              <a:latin typeface="inherit"/>
              <a:cs typeface="Segoe UI Historic" panose="020B0502040204020203" pitchFamily="34" charset="0"/>
            </a:rPr>
            <a:t>		</a:t>
          </a:r>
          <a:r>
            <a:rPr kumimoji="0" lang="es-EC" altLang="es-EC" sz="1400" b="1" i="0" u="none" strike="noStrike" kern="1200" cap="none" normalizeH="0" baseline="0" dirty="0">
              <a:ln>
                <a:noFill/>
              </a:ln>
              <a:solidFill>
                <a:schemeClr val="bg2"/>
              </a:solidFill>
              <a:effectLst/>
              <a:latin typeface="inherit"/>
              <a:cs typeface="Segoe UI Historic" panose="020B0502040204020203" pitchFamily="34" charset="0"/>
            </a:rPr>
            <a:t>22 de marzo de 2024</a:t>
          </a:r>
          <a:endParaRPr lang="es-MX" sz="1400" b="1" u="none" kern="1200" dirty="0">
            <a:solidFill>
              <a:schemeClr val="bg2"/>
            </a:solidFill>
            <a:latin typeface="Arial"/>
            <a:cs typeface="Arial"/>
          </a:endParaRPr>
        </a:p>
        <a:p>
          <a:pPr marL="0" lvl="0" indent="0" algn="just" defTabSz="577850">
            <a:lnSpc>
              <a:spcPct val="90000"/>
            </a:lnSpc>
            <a:spcBef>
              <a:spcPct val="0"/>
            </a:spcBef>
            <a:spcAft>
              <a:spcPct val="35000"/>
            </a:spcAft>
            <a:buNone/>
          </a:pPr>
          <a:r>
            <a:rPr lang="es-EC" sz="1400" b="1" kern="1200" dirty="0">
              <a:solidFill>
                <a:srgbClr val="002060"/>
              </a:solidFill>
              <a:latin typeface="Segoe UI Historic" panose="020B0502040204020203" pitchFamily="34" charset="0"/>
            </a:rPr>
            <a:t>		</a:t>
          </a:r>
          <a:r>
            <a:rPr lang="es-EC" sz="1400" b="1" kern="1200" dirty="0">
              <a:solidFill>
                <a:srgbClr val="002060"/>
              </a:solidFill>
              <a:latin typeface="inherit"/>
            </a:rPr>
            <a:t>F</a:t>
          </a:r>
          <a:r>
            <a:rPr lang="es-EC" sz="1400" b="1" i="0" kern="1200" dirty="0">
              <a:solidFill>
                <a:srgbClr val="002060"/>
              </a:solidFill>
              <a:effectLst/>
              <a:latin typeface="inherit"/>
            </a:rPr>
            <a:t>irma un convenio interinstitucional </a:t>
          </a:r>
          <a:r>
            <a:rPr lang="es-EC" sz="1400" b="0" i="0" kern="1200" dirty="0">
              <a:solidFill>
                <a:srgbClr val="050505"/>
              </a:solidFill>
              <a:effectLst/>
              <a:latin typeface="inherit"/>
            </a:rPr>
            <a:t>con Conagopare 			Loja, en el marco de la cooperación y 					Fortalecimiento institucional, en la cual interviene			L𝙞𝙘𝙙𝙖. 𝙏𝙚𝙧𝙚𝙨𝙖 	𝘼𝙡𝙗𝙖, 𝙥𝙧𝙚𝙨𝙞𝙙𝙚𝙣𝙩𝙖 𝙙𝙚 𝘾𝙤𝙣𝙖𝙜𝙤𝙥𝙖𝙧𝙚 𝙮 𝙚𝙡 		𝙄𝙣𝙜. 𝙅𝙝𝙞𝙢𝙢𝙮  𝙏𝙤𝙡𝙚𝙙𝙤, 𝙥𝙧𝙚𝙨𝙞𝙙𝙚𝙣𝙩𝙚 𝙙𝙚 𝘾. 𝙇𝙤𝙟𝙖.</a:t>
          </a:r>
          <a:endParaRPr lang="es-EC" sz="1400" b="0" kern="1200" dirty="0">
            <a:latin typeface="inherit"/>
          </a:endParaRPr>
        </a:p>
      </dsp:txBody>
      <dsp:txXfrm>
        <a:off x="507414" y="190557"/>
        <a:ext cx="5884030" cy="1581489"/>
      </dsp:txXfrm>
    </dsp:sp>
    <dsp:sp modelId="{4344CB18-01EA-4F6A-9EE0-94E35CD273A5}">
      <dsp:nvSpPr>
        <dsp:cNvPr id="0" name=""/>
        <dsp:cNvSpPr/>
      </dsp:nvSpPr>
      <dsp:spPr>
        <a:xfrm>
          <a:off x="0" y="-198313"/>
          <a:ext cx="2093633" cy="175260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50FEA-0F61-4EC0-BAA1-B011F3B90692}">
      <dsp:nvSpPr>
        <dsp:cNvPr id="0" name=""/>
        <dsp:cNvSpPr/>
      </dsp:nvSpPr>
      <dsp:spPr>
        <a:xfrm>
          <a:off x="1289523" y="156452"/>
          <a:ext cx="6275630" cy="1752599"/>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376" tIns="49530" rIns="49530" bIns="49530" numCol="1" spcCol="1270" anchor="ctr" anchorCtr="0">
          <a:noAutofit/>
        </a:bodyPr>
        <a:lstStyle/>
        <a:p>
          <a:pPr marL="0" lvl="0" indent="0" algn="l" defTabSz="577850">
            <a:lnSpc>
              <a:spcPct val="90000"/>
            </a:lnSpc>
            <a:spcBef>
              <a:spcPct val="0"/>
            </a:spcBef>
            <a:spcAft>
              <a:spcPct val="35000"/>
            </a:spcAft>
            <a:buNone/>
          </a:pPr>
          <a:r>
            <a:rPr kumimoji="0" lang="es-EC" altLang="es-EC" sz="1300" b="1" i="0" u="none" strike="noStrike" kern="1200" cap="none" normalizeH="0" baseline="0" dirty="0">
              <a:ln>
                <a:noFill/>
              </a:ln>
              <a:solidFill>
                <a:schemeClr val="bg2"/>
              </a:solidFill>
              <a:effectLst/>
              <a:latin typeface="inherit"/>
              <a:cs typeface="Segoe UI Historic" panose="020B0502040204020203" pitchFamily="34" charset="0"/>
            </a:rPr>
            <a:t>			</a:t>
          </a:r>
          <a:r>
            <a:rPr kumimoji="0" lang="es-EC" altLang="es-EC" sz="1400" b="1" i="0" u="none" strike="noStrike" kern="1200" cap="none" normalizeH="0" baseline="0" dirty="0">
              <a:ln>
                <a:noFill/>
              </a:ln>
              <a:solidFill>
                <a:schemeClr val="bg2"/>
              </a:solidFill>
              <a:effectLst/>
              <a:latin typeface="inherit"/>
              <a:cs typeface="Segoe UI Historic" panose="020B0502040204020203" pitchFamily="34" charset="0"/>
            </a:rPr>
            <a:t>22 de marzo de 2024</a:t>
          </a:r>
          <a:endParaRPr lang="es-MX" sz="1400" b="1" u="none" kern="1200" dirty="0">
            <a:solidFill>
              <a:schemeClr val="bg2"/>
            </a:solidFill>
            <a:latin typeface="inherit"/>
            <a:cs typeface="Arial"/>
          </a:endParaRPr>
        </a:p>
        <a:p>
          <a:pPr marL="0" lvl="0" indent="0" algn="just" defTabSz="577850">
            <a:lnSpc>
              <a:spcPct val="90000"/>
            </a:lnSpc>
            <a:spcBef>
              <a:spcPct val="0"/>
            </a:spcBef>
            <a:spcAft>
              <a:spcPct val="35000"/>
            </a:spcAft>
            <a:buNone/>
          </a:pPr>
          <a:r>
            <a:rPr lang="es-MX" sz="1400" kern="1200" dirty="0">
              <a:solidFill>
                <a:srgbClr val="050505"/>
              </a:solidFill>
              <a:latin typeface="inherit"/>
            </a:rPr>
            <a:t>			D</a:t>
          </a:r>
          <a:r>
            <a:rPr lang="es-MX" sz="1400" b="0" i="0" kern="1200" dirty="0">
              <a:solidFill>
                <a:srgbClr val="050505"/>
              </a:solidFill>
              <a:effectLst/>
              <a:latin typeface="inherit"/>
            </a:rPr>
            <a:t>iálogo con el 𝙂𝙤𝙗𝙚𝙧𝙣𝙖𝙙𝙤𝙧 de nuestra provincia 𝙎𝙧. 			𝙁𝙧𝙖𝙣𝙘𝙞𝙨𝙘𝙤 𝙈𝙚𝙨í𝙖𝙨, se acuerda detener la 				movilización prevista para  el día lunes 25 de marzo 			esto en disconformidad a la reducción de 				presupuesto las Juntas P. por parte del G. central, y se			hace la entrega de un manifiesto. </a:t>
          </a:r>
          <a:endParaRPr lang="es-EC" sz="1400" kern="1200" dirty="0">
            <a:latin typeface="inherit"/>
          </a:endParaRPr>
        </a:p>
      </dsp:txBody>
      <dsp:txXfrm>
        <a:off x="1375078" y="242007"/>
        <a:ext cx="6104520" cy="1581489"/>
      </dsp:txXfrm>
    </dsp:sp>
    <dsp:sp modelId="{D11ED8F1-6E27-45DB-AB0C-1BF06C6099FE}">
      <dsp:nvSpPr>
        <dsp:cNvPr id="0" name=""/>
        <dsp:cNvSpPr/>
      </dsp:nvSpPr>
      <dsp:spPr>
        <a:xfrm>
          <a:off x="991441" y="-2"/>
          <a:ext cx="2317196" cy="175190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5000" r="-4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7526D-CAEF-45DD-994A-EA4A0544629E}">
      <dsp:nvSpPr>
        <dsp:cNvPr id="0" name=""/>
        <dsp:cNvSpPr/>
      </dsp:nvSpPr>
      <dsp:spPr>
        <a:xfrm>
          <a:off x="967182" y="664784"/>
          <a:ext cx="7509152" cy="1908560"/>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5377"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u="none" kern="1200" dirty="0">
              <a:solidFill>
                <a:srgbClr val="002060"/>
              </a:solidFill>
            </a:rPr>
            <a:t>	25 de marzo 2024</a:t>
          </a:r>
          <a:endParaRPr lang="es-EC" sz="1600" b="0" i="0" u="none" kern="1200" dirty="0">
            <a:solidFill>
              <a:srgbClr val="002060"/>
            </a:solidFill>
            <a:effectLst/>
            <a:latin typeface="Segoe UI Historic" panose="020B0502040204020203" pitchFamily="34" charset="0"/>
          </a:endParaRPr>
        </a:p>
        <a:p>
          <a:pPr marL="0" lvl="0" indent="0" algn="just" defTabSz="711200">
            <a:lnSpc>
              <a:spcPct val="90000"/>
            </a:lnSpc>
            <a:spcBef>
              <a:spcPct val="0"/>
            </a:spcBef>
            <a:spcAft>
              <a:spcPct val="35000"/>
            </a:spcAft>
            <a:buNone/>
          </a:pPr>
          <a:r>
            <a:rPr lang="es-EC" sz="1600" b="0" i="0" kern="1200" dirty="0">
              <a:solidFill>
                <a:srgbClr val="050505"/>
              </a:solidFill>
              <a:effectLst/>
              <a:latin typeface="Segoe UI Historic" panose="020B0502040204020203" pitchFamily="34" charset="0"/>
            </a:rPr>
            <a:t>	En el marco de fortalecer el equipo técnico provincial para 	apoyar a los 29 gobiernos parroquiales y definir estrategias 	para la 𝙡𝙪𝙘𝙝𝙖 𝙥𝙤𝙧 𝙡𝙤𝙨 𝙧𝙚𝙘𝙪𝙧𝙨𝙤𝙨 𝙖𝙢𝙖𝙯</a:t>
          </a:r>
          <a:r>
            <a:rPr lang="es-EC" sz="1600" b="0" i="0" kern="1200" dirty="0" err="1">
              <a:solidFill>
                <a:srgbClr val="050505"/>
              </a:solidFill>
              <a:effectLst/>
              <a:latin typeface="Segoe UI Historic" panose="020B0502040204020203" pitchFamily="34" charset="0"/>
            </a:rPr>
            <a:t>ó</a:t>
          </a:r>
          <a:r>
            <a:rPr lang="es-EC" sz="1600" b="0" i="0" kern="1200" dirty="0">
              <a:solidFill>
                <a:srgbClr val="050505"/>
              </a:solidFill>
              <a:effectLst/>
              <a:latin typeface="Segoe UI Historic" panose="020B0502040204020203" pitchFamily="34" charset="0"/>
            </a:rPr>
            <a:t>𝙣𝙞𝙘𝙤𝙨 que por ley nos 	corresponden, nos recibe en su despacho la 𝙄𝙣𝙜. 𝙆𝙖𝙧𝙡𝙖 	𝙍𝙚𝙖𝙩𝙚𝙜𝙪𝙞 𝙋𝙧𝙚𝙛𝙚𝙘𝙩𝙖 de nuestra provincia.</a:t>
          </a:r>
          <a:endParaRPr lang="es-EC" sz="1600" kern="1200" dirty="0"/>
        </a:p>
      </dsp:txBody>
      <dsp:txXfrm>
        <a:off x="1060350" y="757952"/>
        <a:ext cx="7322816" cy="1722224"/>
      </dsp:txXfrm>
    </dsp:sp>
    <dsp:sp modelId="{98AF9F3E-12C4-49B1-8367-295B3CD62791}">
      <dsp:nvSpPr>
        <dsp:cNvPr id="0" name=""/>
        <dsp:cNvSpPr/>
      </dsp:nvSpPr>
      <dsp:spPr>
        <a:xfrm>
          <a:off x="521053" y="450594"/>
          <a:ext cx="2026903" cy="202720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5B05B-CE3C-4C6E-AE05-B7ACC1A09466}">
      <dsp:nvSpPr>
        <dsp:cNvPr id="0" name=""/>
        <dsp:cNvSpPr/>
      </dsp:nvSpPr>
      <dsp:spPr>
        <a:xfrm>
          <a:off x="228612" y="238813"/>
          <a:ext cx="7227597" cy="2123082"/>
        </a:xfrm>
        <a:prstGeom prst="roundRect">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127" tIns="60960" rIns="60960" bIns="60960" numCol="1" spcCol="1270" anchor="ctr" anchorCtr="0">
          <a:noAutofit/>
        </a:bodyPr>
        <a:lstStyle/>
        <a:p>
          <a:pPr marL="0" lvl="0" indent="0" algn="just" defTabSz="711200">
            <a:lnSpc>
              <a:spcPct val="90000"/>
            </a:lnSpc>
            <a:spcBef>
              <a:spcPct val="0"/>
            </a:spcBef>
            <a:spcAft>
              <a:spcPct val="35000"/>
            </a:spcAft>
            <a:buClrTx/>
            <a:buSzTx/>
            <a:buFontTx/>
            <a:buNone/>
          </a:pPr>
          <a:r>
            <a:rPr kumimoji="0" lang="es-EC" altLang="es-EC" sz="1600" b="0" i="0" u="none" strike="noStrike" kern="1200" cap="none" normalizeH="0" baseline="0" dirty="0">
              <a:ln>
                <a:noFill/>
              </a:ln>
              <a:solidFill>
                <a:srgbClr val="050505"/>
              </a:solidFill>
              <a:effectLst/>
              <a:latin typeface="inherit"/>
              <a:cs typeface="Segoe UI Historic" panose="020B0502040204020203" pitchFamily="34" charset="0"/>
            </a:rPr>
            <a:t>		</a:t>
          </a:r>
          <a:r>
            <a:rPr kumimoji="0" lang="es-EC" altLang="es-EC" sz="1600" b="1" i="0" u="sng" strike="noStrike" kern="1200" cap="none" normalizeH="0" baseline="0" dirty="0">
              <a:ln>
                <a:noFill/>
              </a:ln>
              <a:solidFill>
                <a:srgbClr val="002060"/>
              </a:solidFill>
              <a:effectLst/>
              <a:latin typeface="inherit"/>
              <a:cs typeface="Segoe UI Historic" panose="020B0502040204020203" pitchFamily="34" charset="0"/>
            </a:rPr>
            <a:t>27 de marzo</a:t>
          </a:r>
          <a:r>
            <a:rPr kumimoji="0" lang="es-EC" altLang="es-EC" sz="1600" b="0" i="0" u="none" strike="noStrike" kern="1200" cap="none" normalizeH="0" baseline="0" dirty="0">
              <a:ln>
                <a:noFill/>
              </a:ln>
              <a:solidFill>
                <a:srgbClr val="050505"/>
              </a:solidFill>
              <a:effectLst/>
              <a:latin typeface="inherit"/>
              <a:cs typeface="Segoe UI Historic" panose="020B0502040204020203" pitchFamily="34" charset="0"/>
            </a:rPr>
            <a:t>, En </a:t>
          </a:r>
          <a:r>
            <a:rPr lang="es-EC" altLang="es-EC" sz="1600" kern="1200" dirty="0">
              <a:solidFill>
                <a:srgbClr val="050505"/>
              </a:solidFill>
              <a:latin typeface="inherit"/>
              <a:cs typeface="Segoe UI Historic" panose="020B0502040204020203" pitchFamily="34" charset="0"/>
            </a:rPr>
            <a:t>la ciudad del </a:t>
          </a:r>
          <a:r>
            <a:rPr kumimoji="0" lang="es-EC" altLang="es-EC" sz="1600" b="0" i="0" u="none" strike="noStrike" kern="1200" cap="none" normalizeH="0" baseline="0" dirty="0">
              <a:ln>
                <a:noFill/>
              </a:ln>
              <a:solidFill>
                <a:srgbClr val="050505"/>
              </a:solidFill>
              <a:effectLst/>
              <a:latin typeface="inherit"/>
              <a:cs typeface="Segoe UI Historic" panose="020B0502040204020203" pitchFamily="34" charset="0"/>
            </a:rPr>
            <a:t>Puyo sesionaron, para llegar acuerdos 	 puntuales sobre el desarrollo de la Cumbre Amazónica, a 		ejecutarse en 	la ciudad de Tena, el próximo 25 de abril. </a:t>
          </a:r>
          <a:r>
            <a:rPr lang="es-EC" altLang="es-EC" sz="1600" kern="1200" dirty="0">
              <a:solidFill>
                <a:schemeClr val="tx1"/>
              </a:solidFill>
            </a:rPr>
            <a:t> </a:t>
          </a:r>
          <a:r>
            <a:rPr kumimoji="0" lang="es-EC" altLang="es-EC" sz="1600" b="0" i="0" u="none" strike="noStrike" kern="1200" cap="none" normalizeH="0" baseline="0" dirty="0">
              <a:ln>
                <a:noFill/>
              </a:ln>
              <a:solidFill>
                <a:srgbClr val="050505"/>
              </a:solidFill>
              <a:effectLst/>
              <a:latin typeface="inherit"/>
              <a:cs typeface="Segoe UI Historic" panose="020B0502040204020203" pitchFamily="34" charset="0"/>
            </a:rPr>
            <a:t> 		Además, fue analizado y 	canalizado lo siguiente: </a:t>
          </a:r>
          <a:endParaRPr kumimoji="0" lang="es-EC" altLang="es-EC" sz="1600" b="0" i="0" u="none" strike="noStrike" kern="1200" cap="none" normalizeH="0" baseline="0" dirty="0">
            <a:ln>
              <a:noFill/>
            </a:ln>
            <a:solidFill>
              <a:schemeClr val="tx1"/>
            </a:solidFill>
            <a:effectLst/>
          </a:endParaRPr>
        </a:p>
        <a:p>
          <a:pPr marL="0" lvl="0" indent="0" algn="just" defTabSz="711200">
            <a:lnSpc>
              <a:spcPct val="90000"/>
            </a:lnSpc>
            <a:spcBef>
              <a:spcPct val="0"/>
            </a:spcBef>
            <a:spcAft>
              <a:spcPct val="35000"/>
            </a:spcAft>
            <a:buClrTx/>
            <a:buSzTx/>
            <a:buFontTx/>
            <a:buNone/>
          </a:pPr>
          <a:r>
            <a:rPr kumimoji="0" lang="es-EC" altLang="es-EC" sz="1600" b="0" i="0" u="none" strike="noStrike" kern="1200" cap="none" normalizeH="0" baseline="0" dirty="0">
              <a:ln>
                <a:noFill/>
              </a:ln>
              <a:solidFill>
                <a:srgbClr val="050505"/>
              </a:solidFill>
              <a:effectLst/>
              <a:latin typeface="inherit"/>
              <a:cs typeface="Segoe UI Historic" panose="020B0502040204020203" pitchFamily="34" charset="0"/>
            </a:rPr>
            <a:t>		Asignaciones presupuestarias correspondientes a los 		</a:t>
          </a:r>
          <a:r>
            <a:rPr kumimoji="0" lang="es-EC" altLang="es-EC" sz="1600" b="0" i="0" u="none" strike="noStrike" kern="1200" cap="none" normalizeH="0" baseline="0" dirty="0" err="1">
              <a:ln>
                <a:noFill/>
              </a:ln>
              <a:solidFill>
                <a:srgbClr val="050505"/>
              </a:solidFill>
              <a:effectLst/>
              <a:latin typeface="inherit"/>
              <a:cs typeface="Segoe UI Historic" panose="020B0502040204020203" pitchFamily="34" charset="0"/>
            </a:rPr>
            <a:t>GAD´s</a:t>
          </a:r>
          <a:r>
            <a:rPr kumimoji="0" lang="es-EC" altLang="es-EC" sz="1600" b="0" i="0" u="none" strike="noStrike" kern="1200" cap="none" normalizeH="0" baseline="0" dirty="0">
              <a:ln>
                <a:noFill/>
              </a:ln>
              <a:solidFill>
                <a:srgbClr val="050505"/>
              </a:solidFill>
              <a:effectLst/>
              <a:latin typeface="inherit"/>
              <a:cs typeface="Segoe UI Historic" panose="020B0502040204020203" pitchFamily="34" charset="0"/>
            </a:rPr>
            <a:t>, por el 	modelo de equidad. Aplicación de la Ley 		Orgánica reformatoria a la Ley Orgánica Amazónica.</a:t>
          </a:r>
          <a:endParaRPr lang="es-EC" sz="1600" kern="1200" dirty="0"/>
        </a:p>
      </dsp:txBody>
      <dsp:txXfrm>
        <a:off x="332252" y="342453"/>
        <a:ext cx="7020317" cy="1915802"/>
      </dsp:txXfrm>
    </dsp:sp>
    <dsp:sp modelId="{89D51AAB-A033-4DA1-89DD-85B2E1C9A930}">
      <dsp:nvSpPr>
        <dsp:cNvPr id="0" name=""/>
        <dsp:cNvSpPr/>
      </dsp:nvSpPr>
      <dsp:spPr>
        <a:xfrm>
          <a:off x="0" y="-238812"/>
          <a:ext cx="2272844" cy="207029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6C766AC-C0BD-485B-AB14-68693A8BB802}" type="datetimeFigureOut">
              <a:rPr lang="es-EC" smtClean="0"/>
              <a:t>17/6/2025</a:t>
            </a:fld>
            <a:endParaRPr lang="es-EC"/>
          </a:p>
        </p:txBody>
      </p:sp>
      <p:sp>
        <p:nvSpPr>
          <p:cNvPr id="4" name="Marcador de imagen de diapositiva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6" name="Marcador de pie de página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39497C7-8807-4295-8496-E841A0B5B5E3}" type="slidenum">
              <a:rPr lang="es-EC" smtClean="0"/>
              <a:t>‹Nº›</a:t>
            </a:fld>
            <a:endParaRPr lang="es-EC"/>
          </a:p>
        </p:txBody>
      </p:sp>
    </p:spTree>
    <p:extLst>
      <p:ext uri="{BB962C8B-B14F-4D97-AF65-F5344CB8AC3E}">
        <p14:creationId xmlns:p14="http://schemas.microsoft.com/office/powerpoint/2010/main" val="281375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39497C7-8807-4295-8496-E841A0B5B5E3}" type="slidenum">
              <a:rPr lang="es-EC" smtClean="0"/>
              <a:t>10</a:t>
            </a:fld>
            <a:endParaRPr lang="es-EC"/>
          </a:p>
        </p:txBody>
      </p:sp>
    </p:spTree>
    <p:extLst>
      <p:ext uri="{BB962C8B-B14F-4D97-AF65-F5344CB8AC3E}">
        <p14:creationId xmlns:p14="http://schemas.microsoft.com/office/powerpoint/2010/main" val="219164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39497C7-8807-4295-8496-E841A0B5B5E3}" type="slidenum">
              <a:rPr lang="es-EC" smtClean="0"/>
              <a:t>11</a:t>
            </a:fld>
            <a:endParaRPr lang="es-EC"/>
          </a:p>
        </p:txBody>
      </p:sp>
    </p:spTree>
    <p:extLst>
      <p:ext uri="{BB962C8B-B14F-4D97-AF65-F5344CB8AC3E}">
        <p14:creationId xmlns:p14="http://schemas.microsoft.com/office/powerpoint/2010/main" val="270843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39497C7-8807-4295-8496-E841A0B5B5E3}" type="slidenum">
              <a:rPr lang="es-EC" smtClean="0"/>
              <a:t>12</a:t>
            </a:fld>
            <a:endParaRPr lang="es-EC"/>
          </a:p>
        </p:txBody>
      </p:sp>
    </p:spTree>
    <p:extLst>
      <p:ext uri="{BB962C8B-B14F-4D97-AF65-F5344CB8AC3E}">
        <p14:creationId xmlns:p14="http://schemas.microsoft.com/office/powerpoint/2010/main" val="3946012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39497C7-8807-4295-8496-E841A0B5B5E3}" type="slidenum">
              <a:rPr lang="es-EC" smtClean="0"/>
              <a:t>13</a:t>
            </a:fld>
            <a:endParaRPr lang="es-EC"/>
          </a:p>
        </p:txBody>
      </p:sp>
    </p:spTree>
    <p:extLst>
      <p:ext uri="{BB962C8B-B14F-4D97-AF65-F5344CB8AC3E}">
        <p14:creationId xmlns:p14="http://schemas.microsoft.com/office/powerpoint/2010/main" val="208651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39497C7-8807-4295-8496-E841A0B5B5E3}" type="slidenum">
              <a:rPr lang="es-EC" smtClean="0"/>
              <a:t>14</a:t>
            </a:fld>
            <a:endParaRPr lang="es-EC"/>
          </a:p>
        </p:txBody>
      </p:sp>
    </p:spTree>
    <p:extLst>
      <p:ext uri="{BB962C8B-B14F-4D97-AF65-F5344CB8AC3E}">
        <p14:creationId xmlns:p14="http://schemas.microsoft.com/office/powerpoint/2010/main" val="136610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39497C7-8807-4295-8496-E841A0B5B5E3}" type="slidenum">
              <a:rPr lang="es-EC" smtClean="0"/>
              <a:t>15</a:t>
            </a:fld>
            <a:endParaRPr lang="es-EC"/>
          </a:p>
        </p:txBody>
      </p:sp>
    </p:spTree>
    <p:extLst>
      <p:ext uri="{BB962C8B-B14F-4D97-AF65-F5344CB8AC3E}">
        <p14:creationId xmlns:p14="http://schemas.microsoft.com/office/powerpoint/2010/main" val="14831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39497C7-8807-4295-8496-E841A0B5B5E3}" type="slidenum">
              <a:rPr lang="es-EC" smtClean="0"/>
              <a:t>29</a:t>
            </a:fld>
            <a:endParaRPr lang="es-EC"/>
          </a:p>
        </p:txBody>
      </p:sp>
    </p:spTree>
    <p:extLst>
      <p:ext uri="{BB962C8B-B14F-4D97-AF65-F5344CB8AC3E}">
        <p14:creationId xmlns:p14="http://schemas.microsoft.com/office/powerpoint/2010/main" val="774025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14795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6/17/2025</a:t>
            </a:fld>
            <a:endParaRPr lang="en-US"/>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1396914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MX"/>
              <a:t>Haz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1984433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MX"/>
              <a:t>Haz clic para modificar el estilo de título del patrón</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MX"/>
              <a:t>Haga clic para modificar los estilos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F15528-21DE-4FAA-801E-634DDDAF4B2B}" type="slidenum">
              <a:rPr lang="es-EC" smtClean="0"/>
              <a:t>‹Nº›</a:t>
            </a:fld>
            <a:endParaRPr lang="es-EC"/>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76870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3893385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t>6/17/2025</a:t>
            </a:fld>
            <a:endParaRPr lang="en-US"/>
          </a:p>
        </p:txBody>
      </p:sp>
      <p:sp>
        <p:nvSpPr>
          <p:cNvPr id="4"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1146318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t>6/17/2025</a:t>
            </a:fld>
            <a:endParaRPr lang="en-US"/>
          </a:p>
        </p:txBody>
      </p:sp>
      <p:sp>
        <p:nvSpPr>
          <p:cNvPr id="4"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1952601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30639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912458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93319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2585250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1817154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6/17/2025</a:t>
            </a:fld>
            <a:endParaRPr lang="en-US"/>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435788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6/17/2025</a:t>
            </a:fld>
            <a:endParaRPr lang="en-US"/>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3416528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t>6/17/2025</a:t>
            </a:fld>
            <a:endParaRPr lang="en-US"/>
          </a:p>
        </p:txBody>
      </p:sp>
      <p:sp>
        <p:nvSpPr>
          <p:cNvPr id="5" name="Footer Placeholder 3"/>
          <p:cNvSpPr>
            <a:spLocks noGrp="1"/>
          </p:cNvSpPr>
          <p:nvPr>
            <p:ph type="ftr" sz="quarter" idx="11"/>
          </p:nvPr>
        </p:nvSpPr>
        <p:spPr/>
        <p:txBody>
          <a:bodyPr/>
          <a:lstStyle/>
          <a:p>
            <a:endParaRPr lang="es-EC"/>
          </a:p>
        </p:txBody>
      </p:sp>
      <p:sp>
        <p:nvSpPr>
          <p:cNvPr id="6" name="Slide Number Placeholder 4"/>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65905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t>6/17/2025</a:t>
            </a:fld>
            <a:endParaRPr lang="en-US"/>
          </a:p>
        </p:txBody>
      </p:sp>
      <p:sp>
        <p:nvSpPr>
          <p:cNvPr id="5" name="Footer Placeholder 2"/>
          <p:cNvSpPr>
            <a:spLocks noGrp="1"/>
          </p:cNvSpPr>
          <p:nvPr>
            <p:ph type="ftr" sz="quarter" idx="11"/>
          </p:nvPr>
        </p:nvSpPr>
        <p:spPr/>
        <p:txBody>
          <a:bodyPr/>
          <a:lstStyle/>
          <a:p>
            <a:endParaRPr lang="es-EC"/>
          </a:p>
        </p:txBody>
      </p:sp>
      <p:sp>
        <p:nvSpPr>
          <p:cNvPr id="6" name="Slide Number Placeholder 3"/>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1926655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s-MX"/>
              <a:t>Haz clic para modificar el estilo de título del patrón</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7" name="Date Placeholder 4"/>
          <p:cNvSpPr>
            <a:spLocks noGrp="1"/>
          </p:cNvSpPr>
          <p:nvPr>
            <p:ph type="dt" sz="half" idx="10"/>
          </p:nvPr>
        </p:nvSpPr>
        <p:spPr/>
        <p:txBody>
          <a:bodyPr/>
          <a:lstStyle/>
          <a:p>
            <a:fld id="{1D8BD707-D9CF-40AE-B4C6-C98DA3205C09}" type="datetimeFigureOut">
              <a:rPr lang="en-US" smtClean="0"/>
              <a:t>6/17/2025</a:t>
            </a:fld>
            <a:endParaRPr lang="en-US"/>
          </a:p>
        </p:txBody>
      </p:sp>
      <p:sp>
        <p:nvSpPr>
          <p:cNvPr id="5" name="Footer Placeholder 5"/>
          <p:cNvSpPr>
            <a:spLocks noGrp="1"/>
          </p:cNvSpPr>
          <p:nvPr>
            <p:ph type="ftr" sz="quarter" idx="11"/>
          </p:nvPr>
        </p:nvSpPr>
        <p:spPr/>
        <p:txBody>
          <a:bodyPr/>
          <a:lstStyle/>
          <a:p>
            <a:endParaRPr lang="es-EC"/>
          </a:p>
        </p:txBody>
      </p:sp>
      <p:sp>
        <p:nvSpPr>
          <p:cNvPr id="6" name="Slide Number Placeholder 6"/>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2562694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6/17/2025</a:t>
            </a:fld>
            <a:endParaRPr lang="en-US"/>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6F15528-21DE-4FAA-801E-634DDDAF4B2B}" type="slidenum">
              <a:rPr lang="es-EC" smtClean="0"/>
              <a:t>‹Nº›</a:t>
            </a:fld>
            <a:endParaRPr lang="es-EC"/>
          </a:p>
        </p:txBody>
      </p:sp>
    </p:spTree>
    <p:extLst>
      <p:ext uri="{BB962C8B-B14F-4D97-AF65-F5344CB8AC3E}">
        <p14:creationId xmlns:p14="http://schemas.microsoft.com/office/powerpoint/2010/main" val="3888128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t>6/17/2025</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EC"/>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s-EC" smtClean="0"/>
              <a:t>‹Nº›</a:t>
            </a:fld>
            <a:endParaRPr lang="es-EC"/>
          </a:p>
        </p:txBody>
      </p:sp>
    </p:spTree>
    <p:extLst>
      <p:ext uri="{BB962C8B-B14F-4D97-AF65-F5344CB8AC3E}">
        <p14:creationId xmlns:p14="http://schemas.microsoft.com/office/powerpoint/2010/main" val="4104571142"/>
      </p:ext>
    </p:extLst>
  </p:cSld>
  <p:clrMap bg1="dk1" tx1="lt1" bg2="dk2" tx2="lt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75" r:id="rId18"/>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onagoparezamorach.gob.ec/" TargetMode="External"/><Relationship Id="rId2" Type="http://schemas.openxmlformats.org/officeDocument/2006/relationships/hyperlink" Target="mailto:conagopare@conagoparezamorach.gob.ec" TargetMode="Externa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QuickStyle" Target="../diagrams/quickStyle9.xml"/><Relationship Id="rId3" Type="http://schemas.openxmlformats.org/officeDocument/2006/relationships/image" Target="../media/image9.jpg"/><Relationship Id="rId7" Type="http://schemas.openxmlformats.org/officeDocument/2006/relationships/diagramColors" Target="../diagrams/colors8.xml"/><Relationship Id="rId12" Type="http://schemas.openxmlformats.org/officeDocument/2006/relationships/diagramLayout" Target="../diagrams/layout9.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Data" Target="../diagrams/data9.xml"/><Relationship Id="rId5" Type="http://schemas.openxmlformats.org/officeDocument/2006/relationships/diagramLayout" Target="../diagrams/layout8.xml"/><Relationship Id="rId15" Type="http://schemas.microsoft.com/office/2007/relationships/diagramDrawing" Target="../diagrams/drawing9.xml"/><Relationship Id="rId10" Type="http://schemas.openxmlformats.org/officeDocument/2006/relationships/image" Target="../media/image20.png"/><Relationship Id="rId4" Type="http://schemas.openxmlformats.org/officeDocument/2006/relationships/diagramData" Target="../diagrams/data8.xml"/><Relationship Id="rId9" Type="http://schemas.openxmlformats.org/officeDocument/2006/relationships/image" Target="../media/image19.png"/><Relationship Id="rId14" Type="http://schemas.openxmlformats.org/officeDocument/2006/relationships/diagramColors" Target="../diagrams/colors9.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0.xml"/><Relationship Id="rId13" Type="http://schemas.openxmlformats.org/officeDocument/2006/relationships/diagramQuickStyle" Target="../diagrams/quickStyle11.xml"/><Relationship Id="rId3" Type="http://schemas.openxmlformats.org/officeDocument/2006/relationships/image" Target="../media/image9.jpg"/><Relationship Id="rId7" Type="http://schemas.openxmlformats.org/officeDocument/2006/relationships/diagramLayout" Target="../diagrams/layout10.xml"/><Relationship Id="rId12" Type="http://schemas.openxmlformats.org/officeDocument/2006/relationships/diagramLayout" Target="../diagrams/layout1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0.xml"/><Relationship Id="rId11" Type="http://schemas.openxmlformats.org/officeDocument/2006/relationships/diagramData" Target="../diagrams/data11.xml"/><Relationship Id="rId5" Type="http://schemas.openxmlformats.org/officeDocument/2006/relationships/image" Target="../media/image20.png"/><Relationship Id="rId15" Type="http://schemas.microsoft.com/office/2007/relationships/diagramDrawing" Target="../diagrams/drawing11.xml"/><Relationship Id="rId10" Type="http://schemas.microsoft.com/office/2007/relationships/diagramDrawing" Target="../diagrams/drawing10.xml"/><Relationship Id="rId4" Type="http://schemas.openxmlformats.org/officeDocument/2006/relationships/image" Target="../media/image19.png"/><Relationship Id="rId9" Type="http://schemas.openxmlformats.org/officeDocument/2006/relationships/diagramColors" Target="../diagrams/colors10.xml"/><Relationship Id="rId14" Type="http://schemas.openxmlformats.org/officeDocument/2006/relationships/diagramColors" Target="../diagrams/colors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diagramColors" Target="../diagrams/colors13.xml"/><Relationship Id="rId3" Type="http://schemas.openxmlformats.org/officeDocument/2006/relationships/image" Target="../media/image9.jpg"/><Relationship Id="rId7" Type="http://schemas.openxmlformats.org/officeDocument/2006/relationships/diagramQuickStyle" Target="../diagrams/quickStyle12.xml"/><Relationship Id="rId12" Type="http://schemas.openxmlformats.org/officeDocument/2006/relationships/diagramQuickStyle" Target="../diagrams/quickStyle1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2.xml"/><Relationship Id="rId11" Type="http://schemas.openxmlformats.org/officeDocument/2006/relationships/diagramLayout" Target="../diagrams/layout13.xml"/><Relationship Id="rId5" Type="http://schemas.openxmlformats.org/officeDocument/2006/relationships/diagramData" Target="../diagrams/data12.xml"/><Relationship Id="rId10" Type="http://schemas.openxmlformats.org/officeDocument/2006/relationships/diagramData" Target="../diagrams/data13.xml"/><Relationship Id="rId4" Type="http://schemas.openxmlformats.org/officeDocument/2006/relationships/image" Target="../media/image19.png"/><Relationship Id="rId9" Type="http://schemas.microsoft.com/office/2007/relationships/diagramDrawing" Target="../diagrams/drawing12.xml"/><Relationship Id="rId14" Type="http://schemas.microsoft.com/office/2007/relationships/diagramDrawing" Target="../diagrams/drawing13.xml"/></Relationships>
</file>

<file path=ppt/slides/_rels/slide13.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3" Type="http://schemas.openxmlformats.org/officeDocument/2006/relationships/image" Target="../media/image9.jpg"/><Relationship Id="rId7" Type="http://schemas.openxmlformats.org/officeDocument/2006/relationships/diagramColors" Target="../diagrams/colors14.xml"/><Relationship Id="rId12" Type="http://schemas.openxmlformats.org/officeDocument/2006/relationships/diagramColors" Target="../diagrams/colors1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0" Type="http://schemas.openxmlformats.org/officeDocument/2006/relationships/diagramLayout" Target="../diagrams/layout15.xml"/><Relationship Id="rId4" Type="http://schemas.openxmlformats.org/officeDocument/2006/relationships/diagramData" Target="../diagrams/data14.xml"/><Relationship Id="rId9" Type="http://schemas.openxmlformats.org/officeDocument/2006/relationships/diagramData" Target="../diagrams/data15.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2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g"/><Relationship Id="rId4" Type="http://schemas.openxmlformats.org/officeDocument/2006/relationships/image" Target="../media/image75.jpeg"/><Relationship Id="rId9" Type="http://schemas.openxmlformats.org/officeDocument/2006/relationships/image" Target="../media/image80.jpg"/></Relationships>
</file>

<file path=ppt/slides/_rels/slide2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5.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2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10.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image" Target="../media/image9.jpg"/><Relationship Id="rId16" Type="http://schemas.openxmlformats.org/officeDocument/2006/relationships/diagramColors" Target="../diagrams/colors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113780" y="1686559"/>
            <a:ext cx="2456180" cy="4406900"/>
          </a:xfrm>
          <a:custGeom>
            <a:avLst/>
            <a:gdLst/>
            <a:ahLst/>
            <a:cxnLst/>
            <a:rect l="l" t="t" r="r" b="b"/>
            <a:pathLst>
              <a:path w="2456179" h="4406900">
                <a:moveTo>
                  <a:pt x="2456180" y="0"/>
                </a:moveTo>
                <a:lnTo>
                  <a:pt x="2151888" y="0"/>
                </a:lnTo>
                <a:lnTo>
                  <a:pt x="2151888" y="4123690"/>
                </a:lnTo>
                <a:lnTo>
                  <a:pt x="0" y="4123690"/>
                </a:lnTo>
                <a:lnTo>
                  <a:pt x="0" y="4406900"/>
                </a:lnTo>
                <a:lnTo>
                  <a:pt x="2456180" y="4406900"/>
                </a:lnTo>
                <a:lnTo>
                  <a:pt x="2456180" y="4123690"/>
                </a:lnTo>
                <a:lnTo>
                  <a:pt x="2456180" y="0"/>
                </a:lnTo>
                <a:close/>
              </a:path>
            </a:pathLst>
          </a:custGeom>
          <a:solidFill>
            <a:srgbClr val="181B0D"/>
          </a:solidFill>
        </p:spPr>
        <p:txBody>
          <a:bodyPr wrap="square" lIns="0" tIns="0" rIns="0" bIns="0" rtlCol="0"/>
          <a:lstStyle/>
          <a:p>
            <a:endParaRPr/>
          </a:p>
        </p:txBody>
      </p:sp>
      <p:sp>
        <p:nvSpPr>
          <p:cNvPr id="4" name="object 4"/>
          <p:cNvSpPr/>
          <p:nvPr/>
        </p:nvSpPr>
        <p:spPr>
          <a:xfrm>
            <a:off x="563880" y="744219"/>
            <a:ext cx="2456180" cy="4409440"/>
          </a:xfrm>
          <a:custGeom>
            <a:avLst/>
            <a:gdLst/>
            <a:ahLst/>
            <a:cxnLst/>
            <a:rect l="l" t="t" r="r" b="b"/>
            <a:pathLst>
              <a:path w="2456180" h="4409440">
                <a:moveTo>
                  <a:pt x="2455926" y="0"/>
                </a:moveTo>
                <a:lnTo>
                  <a:pt x="0" y="0"/>
                </a:lnTo>
                <a:lnTo>
                  <a:pt x="0" y="4409440"/>
                </a:lnTo>
                <a:lnTo>
                  <a:pt x="304292" y="4409440"/>
                </a:lnTo>
                <a:lnTo>
                  <a:pt x="304292" y="288416"/>
                </a:lnTo>
                <a:lnTo>
                  <a:pt x="2455926" y="285750"/>
                </a:lnTo>
                <a:lnTo>
                  <a:pt x="2455714" y="235893"/>
                </a:lnTo>
                <a:lnTo>
                  <a:pt x="2456095" y="96971"/>
                </a:lnTo>
                <a:lnTo>
                  <a:pt x="2455926" y="0"/>
                </a:lnTo>
                <a:close/>
              </a:path>
            </a:pathLst>
          </a:custGeom>
          <a:solidFill>
            <a:srgbClr val="181B0D"/>
          </a:solidFill>
        </p:spPr>
        <p:txBody>
          <a:bodyPr wrap="square" lIns="0" tIns="0" rIns="0" bIns="0" rtlCol="0"/>
          <a:lstStyle/>
          <a:p>
            <a:endParaRPr/>
          </a:p>
        </p:txBody>
      </p:sp>
      <p:sp>
        <p:nvSpPr>
          <p:cNvPr id="5" name="object 5"/>
          <p:cNvSpPr txBox="1"/>
          <p:nvPr/>
        </p:nvSpPr>
        <p:spPr>
          <a:xfrm>
            <a:off x="1127990" y="5149890"/>
            <a:ext cx="4298950" cy="879475"/>
          </a:xfrm>
          <a:prstGeom prst="rect">
            <a:avLst/>
          </a:prstGeom>
        </p:spPr>
        <p:txBody>
          <a:bodyPr vert="horz" wrap="square" lIns="0" tIns="12700" rIns="0" bIns="0" rtlCol="0">
            <a:spAutoFit/>
          </a:bodyPr>
          <a:lstStyle/>
          <a:p>
            <a:pPr marR="24765" algn="ctr">
              <a:lnSpc>
                <a:spcPts val="1270"/>
              </a:lnSpc>
              <a:spcBef>
                <a:spcPts val="100"/>
              </a:spcBef>
            </a:pPr>
            <a:r>
              <a:rPr sz="1100" spc="30" dirty="0">
                <a:solidFill>
                  <a:srgbClr val="181B0D"/>
                </a:solidFill>
                <a:latin typeface="Arial"/>
                <a:cs typeface="Arial"/>
              </a:rPr>
              <a:t>072 </a:t>
            </a:r>
            <a:r>
              <a:rPr sz="1100" spc="10" dirty="0">
                <a:solidFill>
                  <a:srgbClr val="181B0D"/>
                </a:solidFill>
                <a:latin typeface="Arial"/>
                <a:cs typeface="Arial"/>
              </a:rPr>
              <a:t>624-005 </a:t>
            </a:r>
            <a:r>
              <a:rPr sz="1100" spc="-95" dirty="0">
                <a:solidFill>
                  <a:srgbClr val="181B0D"/>
                </a:solidFill>
                <a:latin typeface="Arial"/>
                <a:cs typeface="Arial"/>
              </a:rPr>
              <a:t>-</a:t>
            </a:r>
            <a:r>
              <a:rPr sz="1100" spc="-45" dirty="0">
                <a:solidFill>
                  <a:srgbClr val="181B0D"/>
                </a:solidFill>
                <a:latin typeface="Arial"/>
                <a:cs typeface="Arial"/>
              </a:rPr>
              <a:t> </a:t>
            </a:r>
            <a:r>
              <a:rPr sz="1100" spc="5" dirty="0">
                <a:solidFill>
                  <a:srgbClr val="181B0D"/>
                </a:solidFill>
                <a:latin typeface="Arial"/>
                <a:cs typeface="Arial"/>
              </a:rPr>
              <a:t>2624-006</a:t>
            </a:r>
            <a:endParaRPr sz="1100" dirty="0">
              <a:latin typeface="Arial"/>
              <a:cs typeface="Arial"/>
            </a:endParaRPr>
          </a:p>
          <a:p>
            <a:pPr marL="12700" marR="5080" algn="ctr">
              <a:lnSpc>
                <a:spcPct val="91700"/>
              </a:lnSpc>
              <a:spcBef>
                <a:spcPts val="60"/>
              </a:spcBef>
            </a:pPr>
            <a:r>
              <a:rPr sz="1100" spc="-35" dirty="0">
                <a:solidFill>
                  <a:srgbClr val="181B0D"/>
                </a:solidFill>
                <a:latin typeface="Arial"/>
                <a:cs typeface="Arial"/>
              </a:rPr>
              <a:t>Zamora </a:t>
            </a:r>
            <a:r>
              <a:rPr sz="1100" spc="30" dirty="0">
                <a:solidFill>
                  <a:srgbClr val="181B0D"/>
                </a:solidFill>
                <a:latin typeface="Arial"/>
                <a:cs typeface="Arial"/>
              </a:rPr>
              <a:t>– </a:t>
            </a:r>
            <a:r>
              <a:rPr sz="1100" spc="-70" dirty="0">
                <a:solidFill>
                  <a:srgbClr val="181B0D"/>
                </a:solidFill>
                <a:latin typeface="Arial"/>
                <a:cs typeface="Arial"/>
              </a:rPr>
              <a:t>Pío </a:t>
            </a:r>
            <a:r>
              <a:rPr sz="1100" spc="-25" dirty="0">
                <a:solidFill>
                  <a:srgbClr val="181B0D"/>
                </a:solidFill>
                <a:latin typeface="Arial"/>
                <a:cs typeface="Arial"/>
              </a:rPr>
              <a:t>Jaramillo </a:t>
            </a:r>
            <a:r>
              <a:rPr sz="1100" spc="-15" dirty="0">
                <a:solidFill>
                  <a:srgbClr val="181B0D"/>
                </a:solidFill>
                <a:latin typeface="Arial"/>
                <a:cs typeface="Arial"/>
              </a:rPr>
              <a:t>entre </a:t>
            </a:r>
            <a:r>
              <a:rPr sz="1100" spc="-60" dirty="0">
                <a:solidFill>
                  <a:srgbClr val="181B0D"/>
                </a:solidFill>
                <a:latin typeface="Arial"/>
                <a:cs typeface="Arial"/>
              </a:rPr>
              <a:t>Jorge </a:t>
            </a:r>
            <a:r>
              <a:rPr sz="1100" spc="-30" dirty="0">
                <a:solidFill>
                  <a:srgbClr val="181B0D"/>
                </a:solidFill>
                <a:latin typeface="Arial"/>
                <a:cs typeface="Arial"/>
              </a:rPr>
              <a:t>Mosquera </a:t>
            </a:r>
            <a:r>
              <a:rPr sz="1100" spc="-95" dirty="0">
                <a:solidFill>
                  <a:srgbClr val="181B0D"/>
                </a:solidFill>
                <a:latin typeface="Arial"/>
                <a:cs typeface="Arial"/>
              </a:rPr>
              <a:t>y </a:t>
            </a:r>
            <a:r>
              <a:rPr sz="1100" spc="-50" dirty="0">
                <a:solidFill>
                  <a:srgbClr val="181B0D"/>
                </a:solidFill>
                <a:latin typeface="Arial"/>
                <a:cs typeface="Arial"/>
              </a:rPr>
              <a:t>García </a:t>
            </a:r>
            <a:r>
              <a:rPr sz="1100" spc="-25" dirty="0">
                <a:solidFill>
                  <a:srgbClr val="181B0D"/>
                </a:solidFill>
                <a:latin typeface="Arial"/>
                <a:cs typeface="Arial"/>
              </a:rPr>
              <a:t>Moreno </a:t>
            </a:r>
            <a:r>
              <a:rPr sz="1100" spc="-95" dirty="0">
                <a:solidFill>
                  <a:srgbClr val="181B0D"/>
                </a:solidFill>
                <a:latin typeface="Arial"/>
                <a:cs typeface="Arial"/>
              </a:rPr>
              <a:t>- </a:t>
            </a:r>
            <a:r>
              <a:rPr sz="1100" spc="-40" dirty="0">
                <a:solidFill>
                  <a:srgbClr val="181B0D"/>
                </a:solidFill>
                <a:latin typeface="Arial"/>
                <a:cs typeface="Arial"/>
              </a:rPr>
              <a:t>Ecuador  </a:t>
            </a:r>
            <a:r>
              <a:rPr sz="1100" u="sng" spc="-45" dirty="0">
                <a:solidFill>
                  <a:srgbClr val="912136"/>
                </a:solidFill>
                <a:uFill>
                  <a:solidFill>
                    <a:srgbClr val="912136"/>
                  </a:solidFill>
                </a:uFill>
                <a:latin typeface="Arial"/>
                <a:cs typeface="Arial"/>
                <a:hlinkClick r:id="rId2"/>
              </a:rPr>
              <a:t>conagopare@conagoparezamorach.gob.ec</a:t>
            </a:r>
            <a:r>
              <a:rPr sz="1100" spc="-45" dirty="0">
                <a:solidFill>
                  <a:srgbClr val="912136"/>
                </a:solidFill>
                <a:latin typeface="Arial"/>
                <a:cs typeface="Arial"/>
              </a:rPr>
              <a:t>.  </a:t>
            </a:r>
            <a:r>
              <a:rPr sz="1100" u="sng" spc="-40" dirty="0">
                <a:solidFill>
                  <a:srgbClr val="912136"/>
                </a:solidFill>
                <a:uFill>
                  <a:solidFill>
                    <a:srgbClr val="912136"/>
                  </a:solidFill>
                </a:uFill>
                <a:latin typeface="Arial"/>
                <a:cs typeface="Arial"/>
                <a:hlinkClick r:id="rId3"/>
              </a:rPr>
              <a:t>www.conagoparezamorach.gob.ec</a:t>
            </a:r>
            <a:endParaRPr sz="1100" dirty="0">
              <a:latin typeface="Arial"/>
              <a:cs typeface="Arial"/>
            </a:endParaRPr>
          </a:p>
          <a:p>
            <a:pPr marL="69850" algn="ctr">
              <a:lnSpc>
                <a:spcPts val="1760"/>
              </a:lnSpc>
            </a:pPr>
            <a:r>
              <a:rPr sz="1600" i="1" spc="-80" dirty="0">
                <a:solidFill>
                  <a:srgbClr val="906B17"/>
                </a:solidFill>
                <a:latin typeface="Arial"/>
                <a:cs typeface="Arial"/>
              </a:rPr>
              <a:t>«Trabajando</a:t>
            </a:r>
            <a:r>
              <a:rPr sz="1600" i="1" spc="-50" dirty="0">
                <a:solidFill>
                  <a:srgbClr val="906B17"/>
                </a:solidFill>
                <a:latin typeface="Arial"/>
                <a:cs typeface="Arial"/>
              </a:rPr>
              <a:t> </a:t>
            </a:r>
            <a:r>
              <a:rPr sz="1600" i="1" spc="-105" dirty="0">
                <a:solidFill>
                  <a:srgbClr val="906B17"/>
                </a:solidFill>
                <a:latin typeface="Arial"/>
                <a:cs typeface="Arial"/>
              </a:rPr>
              <a:t>Juntos»</a:t>
            </a:r>
            <a:endParaRPr sz="1600" dirty="0">
              <a:latin typeface="Arial"/>
              <a:cs typeface="Arial"/>
            </a:endParaRPr>
          </a:p>
        </p:txBody>
      </p:sp>
      <p:sp>
        <p:nvSpPr>
          <p:cNvPr id="6" name="object 6"/>
          <p:cNvSpPr/>
          <p:nvPr/>
        </p:nvSpPr>
        <p:spPr>
          <a:xfrm>
            <a:off x="4343401" y="556859"/>
            <a:ext cx="2895600" cy="997558"/>
          </a:xfrm>
          <a:prstGeom prst="rect">
            <a:avLst/>
          </a:prstGeom>
          <a:blipFill>
            <a:blip r:embed="rId4" cstate="print"/>
            <a:stretch>
              <a:fillRect/>
            </a:stretch>
          </a:blipFill>
        </p:spPr>
        <p:txBody>
          <a:bodyPr wrap="square" lIns="0" tIns="0" rIns="0" bIns="0" rtlCol="0"/>
          <a:lstStyle/>
          <a:p>
            <a:endParaRPr/>
          </a:p>
        </p:txBody>
      </p:sp>
      <p:sp>
        <p:nvSpPr>
          <p:cNvPr id="7" name="object 3">
            <a:extLst>
              <a:ext uri="{FF2B5EF4-FFF2-40B4-BE49-F238E27FC236}">
                <a16:creationId xmlns:a16="http://schemas.microsoft.com/office/drawing/2014/main" id="{EFD178D0-22FA-49C5-9BA3-FB49F6714E7B}"/>
              </a:ext>
            </a:extLst>
          </p:cNvPr>
          <p:cNvSpPr txBox="1"/>
          <p:nvPr/>
        </p:nvSpPr>
        <p:spPr>
          <a:xfrm>
            <a:off x="3725950" y="3469637"/>
            <a:ext cx="4298950" cy="443711"/>
          </a:xfrm>
          <a:prstGeom prst="rect">
            <a:avLst/>
          </a:prstGeom>
          <a:solidFill>
            <a:schemeClr val="tx1"/>
          </a:solidFill>
          <a:ln>
            <a:noFill/>
          </a:ln>
          <a:effectLst>
            <a:glow rad="228600">
              <a:schemeClr val="accent6">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vert="horz" wrap="square" lIns="0" tIns="12700" rIns="0" bIns="0" rtlCol="0">
            <a:spAutoFit/>
          </a:bodyPr>
          <a:lstStyle/>
          <a:p>
            <a:pPr marL="12700" algn="ctr">
              <a:lnSpc>
                <a:spcPct val="100000"/>
              </a:lnSpc>
              <a:spcBef>
                <a:spcPts val="100"/>
              </a:spcBef>
            </a:pPr>
            <a:r>
              <a:rPr lang="es-MX" sz="2800" b="1" spc="-345" dirty="0">
                <a:solidFill>
                  <a:schemeClr val="bg1"/>
                </a:solidFill>
                <a:latin typeface="+mj-lt"/>
                <a:cs typeface="Arial"/>
              </a:rPr>
              <a:t>Enero </a:t>
            </a:r>
            <a:r>
              <a:rPr sz="2800" b="1" spc="-345" dirty="0">
                <a:solidFill>
                  <a:schemeClr val="bg1"/>
                </a:solidFill>
                <a:latin typeface="+mj-lt"/>
                <a:cs typeface="Arial"/>
              </a:rPr>
              <a:t> </a:t>
            </a:r>
            <a:r>
              <a:rPr lang="es-MX" sz="2800" b="1" spc="-330" dirty="0">
                <a:solidFill>
                  <a:schemeClr val="bg1"/>
                </a:solidFill>
                <a:latin typeface="+mj-lt"/>
                <a:cs typeface="Arial"/>
              </a:rPr>
              <a:t>a  Diciembre</a:t>
            </a:r>
            <a:r>
              <a:rPr sz="2800" b="1" spc="-165" dirty="0">
                <a:solidFill>
                  <a:schemeClr val="bg1"/>
                </a:solidFill>
                <a:latin typeface="+mj-lt"/>
                <a:cs typeface="Arial"/>
              </a:rPr>
              <a:t> </a:t>
            </a:r>
            <a:r>
              <a:rPr sz="2800" b="1" spc="180" dirty="0">
                <a:solidFill>
                  <a:schemeClr val="bg1"/>
                </a:solidFill>
                <a:latin typeface="+mj-lt"/>
                <a:cs typeface="Arial"/>
              </a:rPr>
              <a:t>/202</a:t>
            </a:r>
            <a:r>
              <a:rPr lang="es-MX" sz="2800" b="1" spc="180" dirty="0">
                <a:solidFill>
                  <a:schemeClr val="bg1"/>
                </a:solidFill>
                <a:latin typeface="+mj-lt"/>
                <a:cs typeface="Arial"/>
              </a:rPr>
              <a:t>4</a:t>
            </a:r>
            <a:endParaRPr sz="2800" b="1" dirty="0">
              <a:solidFill>
                <a:schemeClr val="bg1"/>
              </a:solidFill>
              <a:latin typeface="+mj-lt"/>
              <a:cs typeface="Arial"/>
            </a:endParaRPr>
          </a:p>
        </p:txBody>
      </p:sp>
      <p:sp>
        <p:nvSpPr>
          <p:cNvPr id="9" name="object 3">
            <a:extLst>
              <a:ext uri="{FF2B5EF4-FFF2-40B4-BE49-F238E27FC236}">
                <a16:creationId xmlns:a16="http://schemas.microsoft.com/office/drawing/2014/main" id="{0B49F636-2655-4BA6-BFD4-A31000871A00}"/>
              </a:ext>
            </a:extLst>
          </p:cNvPr>
          <p:cNvSpPr txBox="1"/>
          <p:nvPr/>
        </p:nvSpPr>
        <p:spPr>
          <a:xfrm>
            <a:off x="1752600" y="2234113"/>
            <a:ext cx="5181600" cy="566822"/>
          </a:xfrm>
          <a:prstGeom prst="rect">
            <a:avLst/>
          </a:prstGeom>
          <a:blipFill>
            <a:blip r:embed="rId5"/>
            <a:tile tx="0" ty="0" sx="100000" sy="100000" flip="none" algn="tl"/>
          </a:blipFill>
          <a:ln>
            <a:solidFill>
              <a:schemeClr val="accent3"/>
            </a:solidFill>
          </a:ln>
          <a:effectLst>
            <a:glow rad="228600">
              <a:schemeClr val="accent6">
                <a:satMod val="175000"/>
                <a:alpha val="40000"/>
              </a:schemeClr>
            </a:glow>
          </a:effectLst>
        </p:spPr>
        <p:txBody>
          <a:bodyPr vert="horz" wrap="square" lIns="0" tIns="12700" rIns="0" bIns="0" rtlCol="0">
            <a:spAutoFit/>
          </a:bodyPr>
          <a:lstStyle/>
          <a:p>
            <a:pPr marL="12700">
              <a:lnSpc>
                <a:spcPct val="100000"/>
              </a:lnSpc>
              <a:spcBef>
                <a:spcPts val="100"/>
              </a:spcBef>
            </a:pPr>
            <a:r>
              <a:rPr lang="es-MX" sz="3200" b="1" spc="-345" dirty="0">
                <a:solidFill>
                  <a:srgbClr val="906B17"/>
                </a:solidFill>
                <a:latin typeface="Segoe Print" panose="02000600000000000000" pitchFamily="2" charset="0"/>
                <a:cs typeface="Arial"/>
              </a:rPr>
              <a:t>   </a:t>
            </a:r>
            <a:r>
              <a:rPr lang="es-MX" sz="3600" b="1" spc="-345" dirty="0">
                <a:solidFill>
                  <a:schemeClr val="bg1"/>
                </a:solidFill>
                <a:latin typeface="Perpetua" panose="02020502060401020303" pitchFamily="18" charset="0"/>
                <a:cs typeface="Arial"/>
              </a:rPr>
              <a:t>RENDICIÓN DE CUENTAS </a:t>
            </a:r>
            <a:endParaRPr sz="3200" b="1" dirty="0">
              <a:solidFill>
                <a:schemeClr val="bg1"/>
              </a:solidFill>
              <a:latin typeface="Perpetua" panose="02020502060401020303" pitchFamily="18" charset="0"/>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0339" y="185420"/>
            <a:ext cx="1656080" cy="513079"/>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3423920" y="261620"/>
            <a:ext cx="2443480" cy="485326"/>
          </a:xfrm>
          <a:prstGeom prst="rect">
            <a:avLst/>
          </a:prstGeom>
          <a:solidFill>
            <a:schemeClr val="tx1"/>
          </a:solidFill>
        </p:spPr>
        <p:txBody>
          <a:bodyPr vert="horz" wrap="square" lIns="0" tIns="0" rIns="0" bIns="0" rtlCol="0">
            <a:spAutoFit/>
          </a:bodyPr>
          <a:lstStyle/>
          <a:p>
            <a:pPr marL="90805">
              <a:lnSpc>
                <a:spcPts val="4095"/>
              </a:lnSpc>
            </a:pPr>
            <a:r>
              <a:rPr lang="es-MX" sz="3200" b="1" spc="-355" dirty="0">
                <a:solidFill>
                  <a:schemeClr val="bg1"/>
                </a:solidFill>
                <a:uFill>
                  <a:solidFill>
                    <a:srgbClr val="FFFFFF"/>
                  </a:solidFill>
                </a:uFill>
              </a:rPr>
              <a:t>   Reuniones</a:t>
            </a:r>
            <a:endParaRPr sz="3200" b="1" dirty="0">
              <a:solidFill>
                <a:schemeClr val="bg1"/>
              </a:solidFill>
            </a:endParaRPr>
          </a:p>
        </p:txBody>
      </p:sp>
      <p:sp>
        <p:nvSpPr>
          <p:cNvPr id="21" name="CuadroTexto 20">
            <a:extLst>
              <a:ext uri="{FF2B5EF4-FFF2-40B4-BE49-F238E27FC236}">
                <a16:creationId xmlns:a16="http://schemas.microsoft.com/office/drawing/2014/main" id="{77445EE7-80E8-4AC0-B886-73186EA1A14D}"/>
              </a:ext>
            </a:extLst>
          </p:cNvPr>
          <p:cNvSpPr txBox="1"/>
          <p:nvPr/>
        </p:nvSpPr>
        <p:spPr>
          <a:xfrm>
            <a:off x="180339" y="4292024"/>
            <a:ext cx="2519680" cy="361637"/>
          </a:xfrm>
          <a:prstGeom prst="rect">
            <a:avLst/>
          </a:prstGeom>
          <a:noFill/>
        </p:spPr>
        <p:txBody>
          <a:bodyPr wrap="square">
            <a:spAutoFit/>
          </a:bodyPr>
          <a:lstStyle/>
          <a:p>
            <a:pPr marL="12700" marR="5080" indent="27940" algn="ctr">
              <a:lnSpc>
                <a:spcPts val="2100"/>
              </a:lnSpc>
              <a:spcBef>
                <a:spcPts val="20"/>
              </a:spcBef>
            </a:pPr>
            <a:endParaRPr lang="es-EC" b="1" dirty="0">
              <a:solidFill>
                <a:schemeClr val="bg1"/>
              </a:solidFill>
            </a:endParaRPr>
          </a:p>
        </p:txBody>
      </p:sp>
      <p:graphicFrame>
        <p:nvGraphicFramePr>
          <p:cNvPr id="3" name="Diagrama 2">
            <a:extLst>
              <a:ext uri="{FF2B5EF4-FFF2-40B4-BE49-F238E27FC236}">
                <a16:creationId xmlns:a16="http://schemas.microsoft.com/office/drawing/2014/main" id="{1C27F3CC-1263-4A39-89EB-887FB15D5CD7}"/>
              </a:ext>
            </a:extLst>
          </p:cNvPr>
          <p:cNvGraphicFramePr/>
          <p:nvPr>
            <p:extLst>
              <p:ext uri="{D42A27DB-BD31-4B8C-83A1-F6EECF244321}">
                <p14:modId xmlns:p14="http://schemas.microsoft.com/office/powerpoint/2010/main" val="16467092"/>
              </p:ext>
            </p:extLst>
          </p:nvPr>
        </p:nvGraphicFramePr>
        <p:xfrm>
          <a:off x="-533400" y="617735"/>
          <a:ext cx="8476335" cy="30406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122" name="Picture 2" descr="📌">
            <a:extLst>
              <a:ext uri="{FF2B5EF4-FFF2-40B4-BE49-F238E27FC236}">
                <a16:creationId xmlns:a16="http://schemas.microsoft.com/office/drawing/2014/main" id="{3D93E66B-F574-4B69-B7DE-5272963171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00" y="-1682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
            <a:extLst>
              <a:ext uri="{FF2B5EF4-FFF2-40B4-BE49-F238E27FC236}">
                <a16:creationId xmlns:a16="http://schemas.microsoft.com/office/drawing/2014/main" id="{26D10C77-2E06-4DF6-8B0D-9931A98DED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00" y="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
            <a:extLst>
              <a:ext uri="{FF2B5EF4-FFF2-40B4-BE49-F238E27FC236}">
                <a16:creationId xmlns:a16="http://schemas.microsoft.com/office/drawing/2014/main" id="{CF76F33D-2BF0-4B39-B2FE-91300D8F69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00" y="168275"/>
            <a:ext cx="152400" cy="152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a:extLst>
              <a:ext uri="{FF2B5EF4-FFF2-40B4-BE49-F238E27FC236}">
                <a16:creationId xmlns:a16="http://schemas.microsoft.com/office/drawing/2014/main" id="{065FD1A7-D1D8-4705-A07D-9B05C67D8990}"/>
              </a:ext>
            </a:extLst>
          </p:cNvPr>
          <p:cNvGraphicFramePr/>
          <p:nvPr>
            <p:extLst>
              <p:ext uri="{D42A27DB-BD31-4B8C-83A1-F6EECF244321}">
                <p14:modId xmlns:p14="http://schemas.microsoft.com/office/powerpoint/2010/main" val="710803660"/>
              </p:ext>
            </p:extLst>
          </p:nvPr>
        </p:nvGraphicFramePr>
        <p:xfrm>
          <a:off x="1588790" y="3810000"/>
          <a:ext cx="7555210" cy="212308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0339" y="185420"/>
            <a:ext cx="1656080" cy="513079"/>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966172" y="213173"/>
            <a:ext cx="2595880" cy="485326"/>
          </a:xfrm>
          <a:prstGeom prst="rect">
            <a:avLst/>
          </a:prstGeom>
          <a:solidFill>
            <a:schemeClr val="tx1"/>
          </a:solidFill>
        </p:spPr>
        <p:txBody>
          <a:bodyPr vert="horz" wrap="square" lIns="0" tIns="0" rIns="0" bIns="0" rtlCol="0">
            <a:spAutoFit/>
          </a:bodyPr>
          <a:lstStyle/>
          <a:p>
            <a:pPr marL="90805" algn="ctr">
              <a:lnSpc>
                <a:spcPts val="4095"/>
              </a:lnSpc>
            </a:pPr>
            <a:r>
              <a:rPr lang="es-MX" sz="3200" b="1" spc="-355" dirty="0">
                <a:solidFill>
                  <a:schemeClr val="bg1"/>
                </a:solidFill>
                <a:uFill>
                  <a:solidFill>
                    <a:srgbClr val="FFFFFF"/>
                  </a:solidFill>
                </a:uFill>
              </a:rPr>
              <a:t>Reuniones</a:t>
            </a:r>
            <a:endParaRPr sz="3200" b="1" dirty="0">
              <a:solidFill>
                <a:schemeClr val="bg1"/>
              </a:solidFill>
            </a:endParaRPr>
          </a:p>
        </p:txBody>
      </p:sp>
      <p:sp>
        <p:nvSpPr>
          <p:cNvPr id="21" name="CuadroTexto 20">
            <a:extLst>
              <a:ext uri="{FF2B5EF4-FFF2-40B4-BE49-F238E27FC236}">
                <a16:creationId xmlns:a16="http://schemas.microsoft.com/office/drawing/2014/main" id="{77445EE7-80E8-4AC0-B886-73186EA1A14D}"/>
              </a:ext>
            </a:extLst>
          </p:cNvPr>
          <p:cNvSpPr txBox="1"/>
          <p:nvPr/>
        </p:nvSpPr>
        <p:spPr>
          <a:xfrm>
            <a:off x="180339" y="4292024"/>
            <a:ext cx="2519680" cy="361637"/>
          </a:xfrm>
          <a:prstGeom prst="rect">
            <a:avLst/>
          </a:prstGeom>
          <a:noFill/>
        </p:spPr>
        <p:txBody>
          <a:bodyPr wrap="square">
            <a:spAutoFit/>
          </a:bodyPr>
          <a:lstStyle/>
          <a:p>
            <a:pPr marL="12700" marR="5080" indent="27940" algn="ctr">
              <a:lnSpc>
                <a:spcPts val="2100"/>
              </a:lnSpc>
              <a:spcBef>
                <a:spcPts val="20"/>
              </a:spcBef>
            </a:pPr>
            <a:endParaRPr lang="es-EC" b="1" dirty="0">
              <a:solidFill>
                <a:schemeClr val="bg1"/>
              </a:solidFill>
            </a:endParaRPr>
          </a:p>
        </p:txBody>
      </p:sp>
      <p:pic>
        <p:nvPicPr>
          <p:cNvPr id="5122" name="Picture 2" descr="📌">
            <a:extLst>
              <a:ext uri="{FF2B5EF4-FFF2-40B4-BE49-F238E27FC236}">
                <a16:creationId xmlns:a16="http://schemas.microsoft.com/office/drawing/2014/main" id="{3D93E66B-F574-4B69-B7DE-527296317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682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
            <a:extLst>
              <a:ext uri="{FF2B5EF4-FFF2-40B4-BE49-F238E27FC236}">
                <a16:creationId xmlns:a16="http://schemas.microsoft.com/office/drawing/2014/main" id="{26D10C77-2E06-4DF6-8B0D-9931A98DED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 y="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
            <a:extLst>
              <a:ext uri="{FF2B5EF4-FFF2-40B4-BE49-F238E27FC236}">
                <a16:creationId xmlns:a16="http://schemas.microsoft.com/office/drawing/2014/main" id="{CF76F33D-2BF0-4B39-B2FE-91300D8F69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 y="168275"/>
            <a:ext cx="152400" cy="152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a:extLst>
              <a:ext uri="{FF2B5EF4-FFF2-40B4-BE49-F238E27FC236}">
                <a16:creationId xmlns:a16="http://schemas.microsoft.com/office/drawing/2014/main" id="{C04E8A96-1C76-4827-83B9-B938B14CBCEA}"/>
              </a:ext>
            </a:extLst>
          </p:cNvPr>
          <p:cNvGraphicFramePr/>
          <p:nvPr>
            <p:extLst>
              <p:ext uri="{D42A27DB-BD31-4B8C-83A1-F6EECF244321}">
                <p14:modId xmlns:p14="http://schemas.microsoft.com/office/powerpoint/2010/main" val="1390112866"/>
              </p:ext>
            </p:extLst>
          </p:nvPr>
        </p:nvGraphicFramePr>
        <p:xfrm>
          <a:off x="215900" y="881792"/>
          <a:ext cx="7632700" cy="22825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Diagrama 3">
            <a:extLst>
              <a:ext uri="{FF2B5EF4-FFF2-40B4-BE49-F238E27FC236}">
                <a16:creationId xmlns:a16="http://schemas.microsoft.com/office/drawing/2014/main" id="{BAA833DB-3D53-4EF5-ADE2-AA027D7B6AC1}"/>
              </a:ext>
            </a:extLst>
          </p:cNvPr>
          <p:cNvGraphicFramePr/>
          <p:nvPr>
            <p:extLst>
              <p:ext uri="{D42A27DB-BD31-4B8C-83A1-F6EECF244321}">
                <p14:modId xmlns:p14="http://schemas.microsoft.com/office/powerpoint/2010/main" val="2221977331"/>
              </p:ext>
            </p:extLst>
          </p:nvPr>
        </p:nvGraphicFramePr>
        <p:xfrm>
          <a:off x="1139836" y="3693622"/>
          <a:ext cx="7861300" cy="244855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954105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0339" y="185420"/>
            <a:ext cx="1656080" cy="513079"/>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700019" y="228600"/>
            <a:ext cx="3700781" cy="485326"/>
          </a:xfrm>
          <a:prstGeom prst="rect">
            <a:avLst/>
          </a:prstGeom>
          <a:solidFill>
            <a:schemeClr val="tx1"/>
          </a:solidFill>
        </p:spPr>
        <p:txBody>
          <a:bodyPr vert="horz" wrap="square" lIns="0" tIns="0" rIns="0" bIns="0" rtlCol="0">
            <a:spAutoFit/>
          </a:bodyPr>
          <a:lstStyle/>
          <a:p>
            <a:pPr marL="90805" algn="ctr">
              <a:lnSpc>
                <a:spcPts val="4095"/>
              </a:lnSpc>
            </a:pPr>
            <a:r>
              <a:rPr lang="es-MX" sz="3200" b="1" spc="-355" dirty="0">
                <a:solidFill>
                  <a:schemeClr val="bg1"/>
                </a:solidFill>
                <a:uFill>
                  <a:solidFill>
                    <a:srgbClr val="FFFFFF"/>
                  </a:solidFill>
                </a:uFill>
              </a:rPr>
              <a:t>Reuniones</a:t>
            </a:r>
            <a:endParaRPr lang="es-MX" sz="3200" b="1" dirty="0">
              <a:solidFill>
                <a:schemeClr val="bg1"/>
              </a:solidFill>
            </a:endParaRPr>
          </a:p>
        </p:txBody>
      </p:sp>
      <p:sp>
        <p:nvSpPr>
          <p:cNvPr id="21" name="CuadroTexto 20">
            <a:extLst>
              <a:ext uri="{FF2B5EF4-FFF2-40B4-BE49-F238E27FC236}">
                <a16:creationId xmlns:a16="http://schemas.microsoft.com/office/drawing/2014/main" id="{77445EE7-80E8-4AC0-B886-73186EA1A14D}"/>
              </a:ext>
            </a:extLst>
          </p:cNvPr>
          <p:cNvSpPr txBox="1"/>
          <p:nvPr/>
        </p:nvSpPr>
        <p:spPr>
          <a:xfrm>
            <a:off x="180339" y="4292024"/>
            <a:ext cx="2519680" cy="361637"/>
          </a:xfrm>
          <a:prstGeom prst="rect">
            <a:avLst/>
          </a:prstGeom>
          <a:noFill/>
        </p:spPr>
        <p:txBody>
          <a:bodyPr wrap="square">
            <a:spAutoFit/>
          </a:bodyPr>
          <a:lstStyle/>
          <a:p>
            <a:pPr marL="12700" marR="5080" indent="27940" algn="ctr">
              <a:lnSpc>
                <a:spcPts val="2100"/>
              </a:lnSpc>
              <a:spcBef>
                <a:spcPts val="20"/>
              </a:spcBef>
            </a:pPr>
            <a:endParaRPr lang="es-EC" b="1" dirty="0">
              <a:solidFill>
                <a:schemeClr val="bg1"/>
              </a:solidFill>
            </a:endParaRPr>
          </a:p>
        </p:txBody>
      </p:sp>
      <p:pic>
        <p:nvPicPr>
          <p:cNvPr id="5122" name="Picture 2" descr="📌">
            <a:extLst>
              <a:ext uri="{FF2B5EF4-FFF2-40B4-BE49-F238E27FC236}">
                <a16:creationId xmlns:a16="http://schemas.microsoft.com/office/drawing/2014/main" id="{3D93E66B-F574-4B69-B7DE-527296317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68275"/>
            <a:ext cx="152400" cy="152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a:extLst>
              <a:ext uri="{FF2B5EF4-FFF2-40B4-BE49-F238E27FC236}">
                <a16:creationId xmlns:a16="http://schemas.microsoft.com/office/drawing/2014/main" id="{B44FEC7D-FEB1-4A31-AAE0-AD1F583649F9}"/>
              </a:ext>
            </a:extLst>
          </p:cNvPr>
          <p:cNvGraphicFramePr/>
          <p:nvPr>
            <p:extLst>
              <p:ext uri="{D42A27DB-BD31-4B8C-83A1-F6EECF244321}">
                <p14:modId xmlns:p14="http://schemas.microsoft.com/office/powerpoint/2010/main" val="1619080371"/>
              </p:ext>
            </p:extLst>
          </p:nvPr>
        </p:nvGraphicFramePr>
        <p:xfrm>
          <a:off x="685800" y="256702"/>
          <a:ext cx="6605715" cy="36624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a 3">
            <a:extLst>
              <a:ext uri="{FF2B5EF4-FFF2-40B4-BE49-F238E27FC236}">
                <a16:creationId xmlns:a16="http://schemas.microsoft.com/office/drawing/2014/main" id="{86B8C4A4-3017-459A-B39D-074C3B5B8316}"/>
              </a:ext>
            </a:extLst>
          </p:cNvPr>
          <p:cNvGraphicFramePr/>
          <p:nvPr>
            <p:extLst>
              <p:ext uri="{D42A27DB-BD31-4B8C-83A1-F6EECF244321}">
                <p14:modId xmlns:p14="http://schemas.microsoft.com/office/powerpoint/2010/main" val="490432559"/>
              </p:ext>
            </p:extLst>
          </p:nvPr>
        </p:nvGraphicFramePr>
        <p:xfrm>
          <a:off x="1000884" y="3990413"/>
          <a:ext cx="8747761" cy="233646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004611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0339" y="185420"/>
            <a:ext cx="1656080" cy="513079"/>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3423920" y="261620"/>
            <a:ext cx="1910080" cy="485326"/>
          </a:xfrm>
          <a:prstGeom prst="rect">
            <a:avLst/>
          </a:prstGeom>
          <a:solidFill>
            <a:schemeClr val="tx1"/>
          </a:solidFill>
        </p:spPr>
        <p:txBody>
          <a:bodyPr vert="horz" wrap="square" lIns="0" tIns="0" rIns="0" bIns="0" rtlCol="0">
            <a:spAutoFit/>
          </a:bodyPr>
          <a:lstStyle/>
          <a:p>
            <a:pPr marL="90805">
              <a:lnSpc>
                <a:spcPts val="4095"/>
              </a:lnSpc>
            </a:pPr>
            <a:r>
              <a:rPr lang="es-MX" sz="3200" b="1" spc="-355" dirty="0">
                <a:solidFill>
                  <a:schemeClr val="bg1"/>
                </a:solidFill>
                <a:uFill>
                  <a:solidFill>
                    <a:srgbClr val="FFFFFF"/>
                  </a:solidFill>
                </a:uFill>
              </a:rPr>
              <a:t>Reuniones</a:t>
            </a:r>
            <a:endParaRPr sz="3200" b="1" dirty="0">
              <a:solidFill>
                <a:schemeClr val="bg1"/>
              </a:solidFill>
            </a:endParaRPr>
          </a:p>
        </p:txBody>
      </p:sp>
      <p:sp>
        <p:nvSpPr>
          <p:cNvPr id="21" name="CuadroTexto 20">
            <a:extLst>
              <a:ext uri="{FF2B5EF4-FFF2-40B4-BE49-F238E27FC236}">
                <a16:creationId xmlns:a16="http://schemas.microsoft.com/office/drawing/2014/main" id="{77445EE7-80E8-4AC0-B886-73186EA1A14D}"/>
              </a:ext>
            </a:extLst>
          </p:cNvPr>
          <p:cNvSpPr txBox="1"/>
          <p:nvPr/>
        </p:nvSpPr>
        <p:spPr>
          <a:xfrm>
            <a:off x="180339" y="4292024"/>
            <a:ext cx="2519680" cy="361637"/>
          </a:xfrm>
          <a:prstGeom prst="rect">
            <a:avLst/>
          </a:prstGeom>
          <a:noFill/>
        </p:spPr>
        <p:txBody>
          <a:bodyPr wrap="square">
            <a:spAutoFit/>
          </a:bodyPr>
          <a:lstStyle/>
          <a:p>
            <a:pPr marL="12700" marR="5080" indent="27940" algn="ctr">
              <a:lnSpc>
                <a:spcPts val="2100"/>
              </a:lnSpc>
              <a:spcBef>
                <a:spcPts val="20"/>
              </a:spcBef>
            </a:pPr>
            <a:endParaRPr lang="es-EC" b="1" dirty="0">
              <a:solidFill>
                <a:schemeClr val="bg1"/>
              </a:solidFill>
            </a:endParaRPr>
          </a:p>
        </p:txBody>
      </p:sp>
      <p:graphicFrame>
        <p:nvGraphicFramePr>
          <p:cNvPr id="4" name="Diagrama 3">
            <a:extLst>
              <a:ext uri="{FF2B5EF4-FFF2-40B4-BE49-F238E27FC236}">
                <a16:creationId xmlns:a16="http://schemas.microsoft.com/office/drawing/2014/main" id="{0103CCBF-67CA-47D0-B06E-2EC70E4F54E5}"/>
              </a:ext>
            </a:extLst>
          </p:cNvPr>
          <p:cNvGraphicFramePr/>
          <p:nvPr>
            <p:extLst>
              <p:ext uri="{D42A27DB-BD31-4B8C-83A1-F6EECF244321}">
                <p14:modId xmlns:p14="http://schemas.microsoft.com/office/powerpoint/2010/main" val="2228323639"/>
              </p:ext>
            </p:extLst>
          </p:nvPr>
        </p:nvGraphicFramePr>
        <p:xfrm>
          <a:off x="1081256" y="3847711"/>
          <a:ext cx="8505488" cy="26559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a 2">
            <a:extLst>
              <a:ext uri="{FF2B5EF4-FFF2-40B4-BE49-F238E27FC236}">
                <a16:creationId xmlns:a16="http://schemas.microsoft.com/office/drawing/2014/main" id="{ADC90E00-5603-4EDA-AE3D-3F9DD0C819EA}"/>
              </a:ext>
            </a:extLst>
          </p:cNvPr>
          <p:cNvGraphicFramePr/>
          <p:nvPr>
            <p:extLst>
              <p:ext uri="{D42A27DB-BD31-4B8C-83A1-F6EECF244321}">
                <p14:modId xmlns:p14="http://schemas.microsoft.com/office/powerpoint/2010/main" val="877769017"/>
              </p:ext>
            </p:extLst>
          </p:nvPr>
        </p:nvGraphicFramePr>
        <p:xfrm>
          <a:off x="-115819" y="945133"/>
          <a:ext cx="8240307" cy="26559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150372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0339" y="185420"/>
            <a:ext cx="1656080" cy="513079"/>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3423920" y="261620"/>
            <a:ext cx="1896339" cy="485326"/>
          </a:xfrm>
          <a:prstGeom prst="rect">
            <a:avLst/>
          </a:prstGeom>
          <a:solidFill>
            <a:schemeClr val="tx1"/>
          </a:solidFill>
        </p:spPr>
        <p:txBody>
          <a:bodyPr vert="horz" wrap="square" lIns="0" tIns="0" rIns="0" bIns="0" rtlCol="0">
            <a:spAutoFit/>
          </a:bodyPr>
          <a:lstStyle/>
          <a:p>
            <a:pPr marL="90805">
              <a:lnSpc>
                <a:spcPts val="4095"/>
              </a:lnSpc>
            </a:pPr>
            <a:r>
              <a:rPr lang="es-MX" sz="3200" b="1" spc="-355" dirty="0">
                <a:solidFill>
                  <a:schemeClr val="bg1"/>
                </a:solidFill>
                <a:uFill>
                  <a:solidFill>
                    <a:srgbClr val="FFFFFF"/>
                  </a:solidFill>
                </a:uFill>
              </a:rPr>
              <a:t>   Eventos </a:t>
            </a:r>
            <a:endParaRPr sz="3200" b="1" dirty="0">
              <a:solidFill>
                <a:schemeClr val="bg1"/>
              </a:solidFill>
            </a:endParaRPr>
          </a:p>
        </p:txBody>
      </p:sp>
      <p:sp>
        <p:nvSpPr>
          <p:cNvPr id="21" name="CuadroTexto 20">
            <a:extLst>
              <a:ext uri="{FF2B5EF4-FFF2-40B4-BE49-F238E27FC236}">
                <a16:creationId xmlns:a16="http://schemas.microsoft.com/office/drawing/2014/main" id="{77445EE7-80E8-4AC0-B886-73186EA1A14D}"/>
              </a:ext>
            </a:extLst>
          </p:cNvPr>
          <p:cNvSpPr txBox="1"/>
          <p:nvPr/>
        </p:nvSpPr>
        <p:spPr>
          <a:xfrm>
            <a:off x="180339" y="4292024"/>
            <a:ext cx="2519680" cy="361637"/>
          </a:xfrm>
          <a:prstGeom prst="rect">
            <a:avLst/>
          </a:prstGeom>
          <a:noFill/>
        </p:spPr>
        <p:txBody>
          <a:bodyPr wrap="square">
            <a:spAutoFit/>
          </a:bodyPr>
          <a:lstStyle/>
          <a:p>
            <a:pPr marL="12700" marR="5080" indent="27940" algn="ctr">
              <a:lnSpc>
                <a:spcPts val="2100"/>
              </a:lnSpc>
              <a:spcBef>
                <a:spcPts val="20"/>
              </a:spcBef>
            </a:pPr>
            <a:endParaRPr lang="es-EC" b="1" dirty="0">
              <a:solidFill>
                <a:schemeClr val="bg1"/>
              </a:solidFill>
            </a:endParaRPr>
          </a:p>
        </p:txBody>
      </p:sp>
      <p:pic>
        <p:nvPicPr>
          <p:cNvPr id="20" name="Imagen 19">
            <a:extLst>
              <a:ext uri="{FF2B5EF4-FFF2-40B4-BE49-F238E27FC236}">
                <a16:creationId xmlns:a16="http://schemas.microsoft.com/office/drawing/2014/main" id="{38B8712D-B5B6-45BB-8075-803DD230F3E9}"/>
              </a:ext>
            </a:extLst>
          </p:cNvPr>
          <p:cNvPicPr>
            <a:picLocks noChangeAspect="1"/>
          </p:cNvPicPr>
          <p:nvPr/>
        </p:nvPicPr>
        <p:blipFill>
          <a:blip r:embed="rId4"/>
          <a:stretch>
            <a:fillRect/>
          </a:stretch>
        </p:blipFill>
        <p:spPr>
          <a:xfrm>
            <a:off x="5320259" y="1096979"/>
            <a:ext cx="3210033" cy="1960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 descr="Puede ser una imagen de 5 personas">
            <a:extLst>
              <a:ext uri="{FF2B5EF4-FFF2-40B4-BE49-F238E27FC236}">
                <a16:creationId xmlns:a16="http://schemas.microsoft.com/office/drawing/2014/main" id="{7230AE77-4320-4E01-A5E3-E038174297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0260" y="3978369"/>
            <a:ext cx="3223774" cy="2069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ángulo: esquinas redondeadas 7">
            <a:extLst>
              <a:ext uri="{FF2B5EF4-FFF2-40B4-BE49-F238E27FC236}">
                <a16:creationId xmlns:a16="http://schemas.microsoft.com/office/drawing/2014/main" id="{723F593C-6F5B-4D8A-BAFC-8B13306991F2}"/>
              </a:ext>
            </a:extLst>
          </p:cNvPr>
          <p:cNvSpPr/>
          <p:nvPr/>
        </p:nvSpPr>
        <p:spPr>
          <a:xfrm>
            <a:off x="180339" y="1096979"/>
            <a:ext cx="4572000" cy="196058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a:solidFill>
                <a:schemeClr val="bg1"/>
              </a:solidFill>
            </a:endParaRPr>
          </a:p>
          <a:p>
            <a:pPr algn="just"/>
            <a:endParaRPr lang="es-ES" sz="1600" b="1" dirty="0">
              <a:solidFill>
                <a:schemeClr val="bg1"/>
              </a:solidFill>
            </a:endParaRPr>
          </a:p>
          <a:p>
            <a:pPr algn="just"/>
            <a:endParaRPr lang="es-ES" sz="1600" b="1" dirty="0">
              <a:solidFill>
                <a:schemeClr val="bg1"/>
              </a:solidFill>
            </a:endParaRPr>
          </a:p>
          <a:p>
            <a:pPr algn="just"/>
            <a:r>
              <a:rPr lang="es-ES" sz="1600" b="1" dirty="0">
                <a:solidFill>
                  <a:schemeClr val="bg1"/>
                </a:solidFill>
              </a:rPr>
              <a:t>II Encuentro de Mujeres Rurales “Sembrando Vida”, evento efectuado con el apoyo del Gobierno Provincial y Naturaleza y Cultura Internacional. </a:t>
            </a:r>
            <a:endParaRPr lang="es-EC" sz="1600" b="1" dirty="0">
              <a:solidFill>
                <a:schemeClr val="bg1"/>
              </a:solidFill>
            </a:endParaRPr>
          </a:p>
          <a:p>
            <a:pPr algn="ctr"/>
            <a:endParaRPr lang="es-EC" dirty="0"/>
          </a:p>
        </p:txBody>
      </p:sp>
      <p:sp>
        <p:nvSpPr>
          <p:cNvPr id="10" name="Rectángulo: esquinas redondeadas 9">
            <a:extLst>
              <a:ext uri="{FF2B5EF4-FFF2-40B4-BE49-F238E27FC236}">
                <a16:creationId xmlns:a16="http://schemas.microsoft.com/office/drawing/2014/main" id="{5B54D83B-1042-42A6-BB05-187263914FE5}"/>
              </a:ext>
            </a:extLst>
          </p:cNvPr>
          <p:cNvSpPr/>
          <p:nvPr/>
        </p:nvSpPr>
        <p:spPr>
          <a:xfrm>
            <a:off x="85824" y="3978369"/>
            <a:ext cx="4867176" cy="206933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rPr>
              <a:t>10 de noviembre 2024</a:t>
            </a:r>
          </a:p>
          <a:p>
            <a:pPr algn="ctr"/>
            <a:endParaRPr lang="es-MX" sz="1600" b="1" i="0" dirty="0">
              <a:solidFill>
                <a:srgbClr val="080809"/>
              </a:solidFill>
              <a:effectLst/>
              <a:latin typeface="Segoe UI Historic" panose="020B0502040204020203" pitchFamily="34" charset="0"/>
            </a:endParaRPr>
          </a:p>
          <a:p>
            <a:pPr algn="just"/>
            <a:r>
              <a:rPr lang="es-MX" sz="1600" b="1" i="0" dirty="0">
                <a:solidFill>
                  <a:srgbClr val="080809"/>
                </a:solidFill>
                <a:effectLst/>
                <a:latin typeface="Segoe UI Historic" panose="020B0502040204020203" pitchFamily="34" charset="0"/>
              </a:rPr>
              <a:t>Hoy celebramos los 71 años de provincialización de nuestra querida Zamora Chinchipe, con la participación de nuestra institución y nuestros entes asociados.</a:t>
            </a:r>
            <a:endParaRPr lang="es-EC" sz="1600" b="1" dirty="0">
              <a:solidFill>
                <a:schemeClr val="bg1"/>
              </a:solidFill>
            </a:endParaRPr>
          </a:p>
          <a:p>
            <a:pPr algn="ctr"/>
            <a:endParaRPr lang="es-EC" dirty="0"/>
          </a:p>
        </p:txBody>
      </p:sp>
      <p:sp>
        <p:nvSpPr>
          <p:cNvPr id="24" name="CuadroTexto 23">
            <a:extLst>
              <a:ext uri="{FF2B5EF4-FFF2-40B4-BE49-F238E27FC236}">
                <a16:creationId xmlns:a16="http://schemas.microsoft.com/office/drawing/2014/main" id="{B19F4FC5-227A-41F4-A9A2-12EE786589AF}"/>
              </a:ext>
            </a:extLst>
          </p:cNvPr>
          <p:cNvSpPr txBox="1"/>
          <p:nvPr/>
        </p:nvSpPr>
        <p:spPr>
          <a:xfrm>
            <a:off x="1027700" y="1343268"/>
            <a:ext cx="4991724" cy="369332"/>
          </a:xfrm>
          <a:prstGeom prst="rect">
            <a:avLst/>
          </a:prstGeom>
          <a:noFill/>
        </p:spPr>
        <p:txBody>
          <a:bodyPr wrap="square">
            <a:spAutoFit/>
          </a:bodyPr>
          <a:lstStyle/>
          <a:p>
            <a:r>
              <a:rPr lang="es-MX" sz="1800" b="1" dirty="0">
                <a:solidFill>
                  <a:srgbClr val="002060"/>
                </a:solidFill>
              </a:rPr>
              <a:t>26 de octubre del 2024</a:t>
            </a:r>
          </a:p>
        </p:txBody>
      </p:sp>
    </p:spTree>
    <p:extLst>
      <p:ext uri="{BB962C8B-B14F-4D97-AF65-F5344CB8AC3E}">
        <p14:creationId xmlns:p14="http://schemas.microsoft.com/office/powerpoint/2010/main" val="2509520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0339" y="185420"/>
            <a:ext cx="1656080" cy="513079"/>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4142545" y="260442"/>
            <a:ext cx="1437250" cy="485326"/>
          </a:xfrm>
          <a:prstGeom prst="rect">
            <a:avLst/>
          </a:prstGeom>
          <a:solidFill>
            <a:schemeClr val="tx1"/>
          </a:solidFill>
        </p:spPr>
        <p:txBody>
          <a:bodyPr vert="horz" wrap="square" lIns="0" tIns="0" rIns="0" bIns="0" rtlCol="0">
            <a:spAutoFit/>
          </a:bodyPr>
          <a:lstStyle/>
          <a:p>
            <a:pPr marL="90805">
              <a:lnSpc>
                <a:spcPts val="4095"/>
              </a:lnSpc>
            </a:pPr>
            <a:r>
              <a:rPr lang="es-MX" sz="3200" b="1" spc="-355" dirty="0">
                <a:solidFill>
                  <a:schemeClr val="bg1"/>
                </a:solidFill>
                <a:uFill>
                  <a:solidFill>
                    <a:srgbClr val="FFFFFF"/>
                  </a:solidFill>
                </a:uFill>
              </a:rPr>
              <a:t>Eventos </a:t>
            </a:r>
            <a:endParaRPr sz="3200" b="1" dirty="0">
              <a:solidFill>
                <a:schemeClr val="bg1"/>
              </a:solidFill>
            </a:endParaRPr>
          </a:p>
        </p:txBody>
      </p:sp>
      <p:grpSp>
        <p:nvGrpSpPr>
          <p:cNvPr id="17" name="object 23">
            <a:extLst>
              <a:ext uri="{FF2B5EF4-FFF2-40B4-BE49-F238E27FC236}">
                <a16:creationId xmlns:a16="http://schemas.microsoft.com/office/drawing/2014/main" id="{A1EFC480-00ED-447C-B536-5FF170D801B7}"/>
              </a:ext>
            </a:extLst>
          </p:cNvPr>
          <p:cNvGrpSpPr/>
          <p:nvPr/>
        </p:nvGrpSpPr>
        <p:grpSpPr>
          <a:xfrm>
            <a:off x="148964" y="1420050"/>
            <a:ext cx="3406283" cy="1586108"/>
            <a:chOff x="554426" y="5233670"/>
            <a:chExt cx="2543104" cy="1239520"/>
          </a:xfrm>
        </p:grpSpPr>
        <p:sp>
          <p:nvSpPr>
            <p:cNvPr id="18" name="object 24">
              <a:extLst>
                <a:ext uri="{FF2B5EF4-FFF2-40B4-BE49-F238E27FC236}">
                  <a16:creationId xmlns:a16="http://schemas.microsoft.com/office/drawing/2014/main" id="{96973F5A-71F8-4290-9935-021766E5FC8B}"/>
                </a:ext>
              </a:extLst>
            </p:cNvPr>
            <p:cNvSpPr/>
            <p:nvPr/>
          </p:nvSpPr>
          <p:spPr>
            <a:xfrm>
              <a:off x="554426" y="5233670"/>
              <a:ext cx="2519680" cy="1239520"/>
            </a:xfrm>
            <a:prstGeom prst="rect">
              <a:avLst/>
            </a:prstGeom>
            <a:blipFill>
              <a:blip r:embed="rId4" cstate="print"/>
              <a:stretch>
                <a:fillRect/>
              </a:stretch>
            </a:blipFill>
          </p:spPr>
          <p:txBody>
            <a:bodyPr wrap="square" lIns="0" tIns="0" rIns="0" bIns="0" rtlCol="0"/>
            <a:lstStyle/>
            <a:p>
              <a:endParaRPr lang="es-MX" dirty="0"/>
            </a:p>
            <a:p>
              <a:endParaRPr lang="es-MX" b="1" dirty="0">
                <a:solidFill>
                  <a:schemeClr val="bg1"/>
                </a:solidFill>
              </a:endParaRPr>
            </a:p>
            <a:p>
              <a:r>
                <a:rPr lang="es-MX" b="1" dirty="0">
                  <a:solidFill>
                    <a:schemeClr val="bg1"/>
                  </a:solidFill>
                </a:rPr>
                <a:t>  20-21de noviembre/2024 </a:t>
              </a:r>
              <a:endParaRPr b="1" dirty="0">
                <a:solidFill>
                  <a:schemeClr val="bg1"/>
                </a:solidFill>
              </a:endParaRPr>
            </a:p>
          </p:txBody>
        </p:sp>
        <p:sp>
          <p:nvSpPr>
            <p:cNvPr id="19" name="object 25">
              <a:extLst>
                <a:ext uri="{FF2B5EF4-FFF2-40B4-BE49-F238E27FC236}">
                  <a16:creationId xmlns:a16="http://schemas.microsoft.com/office/drawing/2014/main" id="{BC8A250A-7A30-450D-BE30-9A391E4416BE}"/>
                </a:ext>
              </a:extLst>
            </p:cNvPr>
            <p:cNvSpPr/>
            <p:nvPr/>
          </p:nvSpPr>
          <p:spPr>
            <a:xfrm>
              <a:off x="577850" y="5233670"/>
              <a:ext cx="2519680" cy="1239520"/>
            </a:xfrm>
            <a:custGeom>
              <a:avLst/>
              <a:gdLst/>
              <a:ahLst/>
              <a:cxnLst/>
              <a:rect l="l" t="t" r="r" b="b"/>
              <a:pathLst>
                <a:path w="2519680" h="1239520">
                  <a:moveTo>
                    <a:pt x="1899920" y="1236875"/>
                  </a:moveTo>
                  <a:lnTo>
                    <a:pt x="1899920" y="1239519"/>
                  </a:lnTo>
                  <a:lnTo>
                    <a:pt x="1901787" y="1237652"/>
                  </a:lnTo>
                  <a:lnTo>
                    <a:pt x="1899920" y="1236875"/>
                  </a:lnTo>
                  <a:close/>
                </a:path>
                <a:path w="2519680" h="1239520">
                  <a:moveTo>
                    <a:pt x="1906270" y="1233169"/>
                  </a:moveTo>
                  <a:lnTo>
                    <a:pt x="1901787" y="1237652"/>
                  </a:lnTo>
                  <a:lnTo>
                    <a:pt x="1906270" y="1239519"/>
                  </a:lnTo>
                  <a:lnTo>
                    <a:pt x="1906270" y="1233169"/>
                  </a:lnTo>
                  <a:close/>
                </a:path>
                <a:path w="2519680" h="1239520">
                  <a:moveTo>
                    <a:pt x="1906270" y="1224229"/>
                  </a:moveTo>
                  <a:lnTo>
                    <a:pt x="1899920" y="1230579"/>
                  </a:lnTo>
                  <a:lnTo>
                    <a:pt x="1899920" y="1236875"/>
                  </a:lnTo>
                  <a:lnTo>
                    <a:pt x="1901787" y="1237652"/>
                  </a:lnTo>
                  <a:lnTo>
                    <a:pt x="1906270" y="1233169"/>
                  </a:lnTo>
                  <a:lnTo>
                    <a:pt x="1906270" y="1224229"/>
                  </a:lnTo>
                  <a:close/>
                </a:path>
                <a:path w="2519680" h="1239520">
                  <a:moveTo>
                    <a:pt x="1899920" y="1230579"/>
                  </a:moveTo>
                  <a:lnTo>
                    <a:pt x="1895475" y="1235024"/>
                  </a:lnTo>
                  <a:lnTo>
                    <a:pt x="1899920" y="1236875"/>
                  </a:lnTo>
                  <a:lnTo>
                    <a:pt x="1899920" y="1230579"/>
                  </a:lnTo>
                  <a:close/>
                </a:path>
                <a:path w="2519680" h="1239520">
                  <a:moveTo>
                    <a:pt x="2510739" y="619759"/>
                  </a:moveTo>
                  <a:lnTo>
                    <a:pt x="1906270" y="1224229"/>
                  </a:lnTo>
                  <a:lnTo>
                    <a:pt x="1906270" y="1233169"/>
                  </a:lnTo>
                  <a:lnTo>
                    <a:pt x="2515184" y="624255"/>
                  </a:lnTo>
                  <a:lnTo>
                    <a:pt x="2510739" y="619759"/>
                  </a:lnTo>
                  <a:close/>
                </a:path>
                <a:path w="2519680" h="1239520">
                  <a:moveTo>
                    <a:pt x="1906270" y="923289"/>
                  </a:moveTo>
                  <a:lnTo>
                    <a:pt x="6350" y="923289"/>
                  </a:lnTo>
                  <a:lnTo>
                    <a:pt x="6350" y="929639"/>
                  </a:lnTo>
                  <a:lnTo>
                    <a:pt x="1899920" y="929639"/>
                  </a:lnTo>
                  <a:lnTo>
                    <a:pt x="1899920" y="1230579"/>
                  </a:lnTo>
                  <a:lnTo>
                    <a:pt x="1906270" y="1224229"/>
                  </a:lnTo>
                  <a:lnTo>
                    <a:pt x="1906270" y="923289"/>
                  </a:lnTo>
                  <a:close/>
                </a:path>
                <a:path w="2519680" h="1239520">
                  <a:moveTo>
                    <a:pt x="0" y="923289"/>
                  </a:moveTo>
                  <a:lnTo>
                    <a:pt x="0" y="929639"/>
                  </a:lnTo>
                  <a:lnTo>
                    <a:pt x="6350" y="929639"/>
                  </a:lnTo>
                  <a:lnTo>
                    <a:pt x="0" y="923289"/>
                  </a:lnTo>
                  <a:close/>
                </a:path>
                <a:path w="2519680" h="1239520">
                  <a:moveTo>
                    <a:pt x="6350" y="309879"/>
                  </a:moveTo>
                  <a:lnTo>
                    <a:pt x="0" y="316229"/>
                  </a:lnTo>
                  <a:lnTo>
                    <a:pt x="0" y="923289"/>
                  </a:lnTo>
                  <a:lnTo>
                    <a:pt x="6350" y="929639"/>
                  </a:lnTo>
                  <a:lnTo>
                    <a:pt x="6350" y="309879"/>
                  </a:lnTo>
                  <a:close/>
                </a:path>
                <a:path w="2519680" h="1239520">
                  <a:moveTo>
                    <a:pt x="2515209" y="615289"/>
                  </a:moveTo>
                  <a:lnTo>
                    <a:pt x="2510739" y="619759"/>
                  </a:lnTo>
                  <a:lnTo>
                    <a:pt x="2515209" y="624230"/>
                  </a:lnTo>
                  <a:lnTo>
                    <a:pt x="2515209" y="615289"/>
                  </a:lnTo>
                  <a:close/>
                </a:path>
                <a:path w="2519680" h="1239520">
                  <a:moveTo>
                    <a:pt x="2515235" y="615314"/>
                  </a:moveTo>
                  <a:lnTo>
                    <a:pt x="2515235" y="624204"/>
                  </a:lnTo>
                  <a:lnTo>
                    <a:pt x="2519679" y="619759"/>
                  </a:lnTo>
                  <a:lnTo>
                    <a:pt x="2515235" y="615314"/>
                  </a:lnTo>
                  <a:close/>
                </a:path>
                <a:path w="2519680" h="1239520">
                  <a:moveTo>
                    <a:pt x="1906270" y="6349"/>
                  </a:moveTo>
                  <a:lnTo>
                    <a:pt x="1906270" y="15240"/>
                  </a:lnTo>
                  <a:lnTo>
                    <a:pt x="2510739" y="619759"/>
                  </a:lnTo>
                  <a:lnTo>
                    <a:pt x="2515184" y="615314"/>
                  </a:lnTo>
                  <a:lnTo>
                    <a:pt x="1906270" y="6349"/>
                  </a:lnTo>
                  <a:close/>
                </a:path>
                <a:path w="2519680" h="1239520">
                  <a:moveTo>
                    <a:pt x="6350" y="309879"/>
                  </a:moveTo>
                  <a:lnTo>
                    <a:pt x="0" y="309879"/>
                  </a:lnTo>
                  <a:lnTo>
                    <a:pt x="0" y="316229"/>
                  </a:lnTo>
                  <a:lnTo>
                    <a:pt x="6350" y="309879"/>
                  </a:lnTo>
                  <a:close/>
                </a:path>
                <a:path w="2519680" h="1239520">
                  <a:moveTo>
                    <a:pt x="1899920" y="8890"/>
                  </a:moveTo>
                  <a:lnTo>
                    <a:pt x="1899920" y="309879"/>
                  </a:lnTo>
                  <a:lnTo>
                    <a:pt x="6350" y="309879"/>
                  </a:lnTo>
                  <a:lnTo>
                    <a:pt x="6350" y="316229"/>
                  </a:lnTo>
                  <a:lnTo>
                    <a:pt x="1906270" y="316229"/>
                  </a:lnTo>
                  <a:lnTo>
                    <a:pt x="1906270" y="15240"/>
                  </a:lnTo>
                  <a:lnTo>
                    <a:pt x="1899920" y="8890"/>
                  </a:lnTo>
                  <a:close/>
                </a:path>
                <a:path w="2519680" h="1239520">
                  <a:moveTo>
                    <a:pt x="1901772" y="1852"/>
                  </a:moveTo>
                  <a:lnTo>
                    <a:pt x="1899920" y="2614"/>
                  </a:lnTo>
                  <a:lnTo>
                    <a:pt x="1899920" y="8890"/>
                  </a:lnTo>
                  <a:lnTo>
                    <a:pt x="1906270" y="15240"/>
                  </a:lnTo>
                  <a:lnTo>
                    <a:pt x="1906270" y="6349"/>
                  </a:lnTo>
                  <a:lnTo>
                    <a:pt x="1901772" y="1852"/>
                  </a:lnTo>
                  <a:close/>
                </a:path>
                <a:path w="2519680" h="1239520">
                  <a:moveTo>
                    <a:pt x="1899920" y="2614"/>
                  </a:moveTo>
                  <a:lnTo>
                    <a:pt x="1895475" y="4444"/>
                  </a:lnTo>
                  <a:lnTo>
                    <a:pt x="1899920" y="8890"/>
                  </a:lnTo>
                  <a:lnTo>
                    <a:pt x="1899920" y="2614"/>
                  </a:lnTo>
                  <a:close/>
                </a:path>
                <a:path w="2519680" h="1239520">
                  <a:moveTo>
                    <a:pt x="1906270" y="0"/>
                  </a:moveTo>
                  <a:lnTo>
                    <a:pt x="1901772" y="1852"/>
                  </a:lnTo>
                  <a:lnTo>
                    <a:pt x="1906270" y="6349"/>
                  </a:lnTo>
                  <a:lnTo>
                    <a:pt x="1906270" y="0"/>
                  </a:lnTo>
                  <a:close/>
                </a:path>
                <a:path w="2519680" h="1239520">
                  <a:moveTo>
                    <a:pt x="1899920" y="0"/>
                  </a:moveTo>
                  <a:lnTo>
                    <a:pt x="1899920" y="2614"/>
                  </a:lnTo>
                  <a:lnTo>
                    <a:pt x="1901772" y="1852"/>
                  </a:lnTo>
                  <a:lnTo>
                    <a:pt x="1899920" y="0"/>
                  </a:lnTo>
                  <a:close/>
                </a:path>
              </a:pathLst>
            </a:custGeom>
            <a:solidFill>
              <a:srgbClr val="FFFF00"/>
            </a:solidFill>
          </p:spPr>
          <p:txBody>
            <a:bodyPr wrap="square" lIns="0" tIns="0" rIns="0" bIns="0" rtlCol="0"/>
            <a:lstStyle/>
            <a:p>
              <a:endParaRPr/>
            </a:p>
          </p:txBody>
        </p:sp>
      </p:grpSp>
      <p:sp>
        <p:nvSpPr>
          <p:cNvPr id="21" name="CuadroTexto 20">
            <a:extLst>
              <a:ext uri="{FF2B5EF4-FFF2-40B4-BE49-F238E27FC236}">
                <a16:creationId xmlns:a16="http://schemas.microsoft.com/office/drawing/2014/main" id="{77445EE7-80E8-4AC0-B886-73186EA1A14D}"/>
              </a:ext>
            </a:extLst>
          </p:cNvPr>
          <p:cNvSpPr txBox="1"/>
          <p:nvPr/>
        </p:nvSpPr>
        <p:spPr>
          <a:xfrm>
            <a:off x="180339" y="4292024"/>
            <a:ext cx="2519680" cy="361637"/>
          </a:xfrm>
          <a:prstGeom prst="rect">
            <a:avLst/>
          </a:prstGeom>
          <a:noFill/>
        </p:spPr>
        <p:txBody>
          <a:bodyPr wrap="square">
            <a:spAutoFit/>
          </a:bodyPr>
          <a:lstStyle/>
          <a:p>
            <a:pPr marL="12700" marR="5080" indent="27940" algn="ctr">
              <a:lnSpc>
                <a:spcPts val="2100"/>
              </a:lnSpc>
              <a:spcBef>
                <a:spcPts val="20"/>
              </a:spcBef>
            </a:pPr>
            <a:endParaRPr lang="es-EC" b="1" dirty="0">
              <a:solidFill>
                <a:schemeClr val="bg1"/>
              </a:solidFill>
            </a:endParaRPr>
          </a:p>
        </p:txBody>
      </p:sp>
      <p:pic>
        <p:nvPicPr>
          <p:cNvPr id="20" name="Imagen 19">
            <a:extLst>
              <a:ext uri="{FF2B5EF4-FFF2-40B4-BE49-F238E27FC236}">
                <a16:creationId xmlns:a16="http://schemas.microsoft.com/office/drawing/2014/main" id="{7F765A98-B41C-4663-886B-16B1A05113C2}"/>
              </a:ext>
            </a:extLst>
          </p:cNvPr>
          <p:cNvPicPr>
            <a:picLocks noChangeAspect="1"/>
          </p:cNvPicPr>
          <p:nvPr/>
        </p:nvPicPr>
        <p:blipFill>
          <a:blip r:embed="rId5"/>
          <a:stretch>
            <a:fillRect/>
          </a:stretch>
        </p:blipFill>
        <p:spPr>
          <a:xfrm>
            <a:off x="234072" y="3570471"/>
            <a:ext cx="4185528" cy="2596503"/>
          </a:xfrm>
          <a:prstGeom prst="ellipse">
            <a:avLst/>
          </a:prstGeom>
          <a:ln>
            <a:noFill/>
          </a:ln>
          <a:effectLst>
            <a:softEdge rad="112500"/>
          </a:effectLst>
        </p:spPr>
      </p:pic>
      <p:pic>
        <p:nvPicPr>
          <p:cNvPr id="1026" name="Picture 2" descr="Puede ser una imagen de 8 personas">
            <a:extLst>
              <a:ext uri="{FF2B5EF4-FFF2-40B4-BE49-F238E27FC236}">
                <a16:creationId xmlns:a16="http://schemas.microsoft.com/office/drawing/2014/main" id="{6D8E8D4E-FC86-492E-B792-845E703EF0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1170" y="3570471"/>
            <a:ext cx="3810000" cy="25965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ángulo: esquinas superiores redondeadas 7">
            <a:extLst>
              <a:ext uri="{FF2B5EF4-FFF2-40B4-BE49-F238E27FC236}">
                <a16:creationId xmlns:a16="http://schemas.microsoft.com/office/drawing/2014/main" id="{85FDEAB2-D7C0-4968-BFBF-FA134B95465E}"/>
              </a:ext>
            </a:extLst>
          </p:cNvPr>
          <p:cNvSpPr/>
          <p:nvPr/>
        </p:nvSpPr>
        <p:spPr>
          <a:xfrm>
            <a:off x="3581400" y="1139066"/>
            <a:ext cx="4572000" cy="1985134"/>
          </a:xfrm>
          <a:prstGeom prst="round2Same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spc="8" dirty="0" err="1">
                <a:solidFill>
                  <a:srgbClr val="050505"/>
                </a:solidFill>
                <a:latin typeface="Khula"/>
                <a:ea typeface="Khula"/>
                <a:cs typeface="Khula"/>
                <a:sym typeface="Khula"/>
              </a:rPr>
              <a:t>Participación</a:t>
            </a:r>
            <a:r>
              <a:rPr lang="en-US" sz="1800" spc="8" dirty="0">
                <a:solidFill>
                  <a:srgbClr val="050505"/>
                </a:solidFill>
                <a:latin typeface="Khula"/>
                <a:ea typeface="Khula"/>
                <a:cs typeface="Khula"/>
                <a:sym typeface="Khula"/>
              </a:rPr>
              <a:t> </a:t>
            </a:r>
            <a:r>
              <a:rPr lang="en-US" sz="1800" spc="8" dirty="0" err="1">
                <a:solidFill>
                  <a:srgbClr val="050505"/>
                </a:solidFill>
                <a:latin typeface="Khula"/>
                <a:ea typeface="Khula"/>
                <a:cs typeface="Khula"/>
                <a:sym typeface="Khula"/>
              </a:rPr>
              <a:t>en</a:t>
            </a:r>
            <a:r>
              <a:rPr lang="en-US" sz="1800" spc="8" dirty="0">
                <a:solidFill>
                  <a:srgbClr val="050505"/>
                </a:solidFill>
                <a:latin typeface="Khula"/>
                <a:ea typeface="Khula"/>
                <a:cs typeface="Khula"/>
                <a:sym typeface="Khula"/>
              </a:rPr>
              <a:t> </a:t>
            </a:r>
            <a:r>
              <a:rPr lang="en-US" sz="1800" spc="8" dirty="0" err="1">
                <a:solidFill>
                  <a:srgbClr val="050505"/>
                </a:solidFill>
                <a:latin typeface="Khula"/>
                <a:ea typeface="Khula"/>
                <a:cs typeface="Khula"/>
                <a:sym typeface="Khula"/>
              </a:rPr>
              <a:t>el</a:t>
            </a:r>
            <a:r>
              <a:rPr lang="en-US" sz="1800" spc="8" dirty="0">
                <a:solidFill>
                  <a:srgbClr val="050505"/>
                </a:solidFill>
                <a:latin typeface="Khula"/>
                <a:ea typeface="Khula"/>
                <a:cs typeface="Khula"/>
                <a:sym typeface="Khula"/>
              </a:rPr>
              <a:t> </a:t>
            </a:r>
            <a:r>
              <a:rPr lang="en-US" sz="1800" spc="8" dirty="0" err="1">
                <a:solidFill>
                  <a:srgbClr val="050505"/>
                </a:solidFill>
                <a:latin typeface="Khula"/>
                <a:ea typeface="Khula"/>
                <a:cs typeface="Khula"/>
                <a:sym typeface="Khula"/>
              </a:rPr>
              <a:t>intercambio</a:t>
            </a:r>
            <a:r>
              <a:rPr lang="en-US" sz="1800" spc="8" dirty="0">
                <a:solidFill>
                  <a:srgbClr val="050505"/>
                </a:solidFill>
                <a:latin typeface="Khula"/>
                <a:ea typeface="Khula"/>
                <a:cs typeface="Khula"/>
                <a:sym typeface="Khula"/>
              </a:rPr>
              <a:t> de </a:t>
            </a:r>
            <a:r>
              <a:rPr lang="en-US" sz="1800" spc="8" dirty="0" err="1">
                <a:solidFill>
                  <a:srgbClr val="050505"/>
                </a:solidFill>
                <a:latin typeface="Khula"/>
                <a:ea typeface="Khula"/>
                <a:cs typeface="Khula"/>
                <a:sym typeface="Khula"/>
              </a:rPr>
              <a:t>experiencias</a:t>
            </a:r>
            <a:r>
              <a:rPr lang="en-US" sz="1800" spc="8" dirty="0">
                <a:solidFill>
                  <a:srgbClr val="050505"/>
                </a:solidFill>
                <a:latin typeface="Khula"/>
                <a:ea typeface="Khula"/>
                <a:cs typeface="Khula"/>
                <a:sym typeface="Khula"/>
              </a:rPr>
              <a:t> </a:t>
            </a:r>
            <a:r>
              <a:rPr lang="en-US" sz="1800" spc="8" dirty="0" err="1">
                <a:solidFill>
                  <a:srgbClr val="050505"/>
                </a:solidFill>
                <a:latin typeface="Khula"/>
                <a:ea typeface="Khula"/>
                <a:cs typeface="Khula"/>
                <a:sym typeface="Khula"/>
              </a:rPr>
              <a:t>productivas</a:t>
            </a:r>
            <a:r>
              <a:rPr lang="en-US" sz="1800" spc="8" dirty="0">
                <a:solidFill>
                  <a:srgbClr val="050505"/>
                </a:solidFill>
                <a:latin typeface="Khula"/>
                <a:ea typeface="Khula"/>
                <a:cs typeface="Khula"/>
                <a:sym typeface="Khula"/>
              </a:rPr>
              <a:t> de los </a:t>
            </a:r>
            <a:r>
              <a:rPr lang="en-US" sz="1800" spc="8" dirty="0" err="1">
                <a:solidFill>
                  <a:srgbClr val="050505"/>
                </a:solidFill>
                <a:latin typeface="Khula"/>
                <a:ea typeface="Khula"/>
                <a:cs typeface="Khula"/>
                <a:sym typeface="Khula"/>
              </a:rPr>
              <a:t>Presidentes</a:t>
            </a:r>
            <a:r>
              <a:rPr lang="en-US" sz="1800" spc="8" dirty="0">
                <a:solidFill>
                  <a:srgbClr val="050505"/>
                </a:solidFill>
                <a:latin typeface="Khula"/>
                <a:ea typeface="Khula"/>
                <a:cs typeface="Khula"/>
                <a:sym typeface="Khula"/>
              </a:rPr>
              <a:t> de los </a:t>
            </a:r>
            <a:r>
              <a:rPr lang="en-US" sz="1800" spc="8" dirty="0" err="1">
                <a:solidFill>
                  <a:srgbClr val="050505"/>
                </a:solidFill>
                <a:latin typeface="Khula"/>
                <a:ea typeface="Khula"/>
                <a:cs typeface="Khula"/>
                <a:sym typeface="Khula"/>
              </a:rPr>
              <a:t>Gobiernos</a:t>
            </a:r>
            <a:r>
              <a:rPr lang="en-US" sz="1800" spc="8" dirty="0">
                <a:solidFill>
                  <a:srgbClr val="050505"/>
                </a:solidFill>
                <a:latin typeface="Khula"/>
                <a:ea typeface="Khula"/>
                <a:cs typeface="Khula"/>
                <a:sym typeface="Khula"/>
              </a:rPr>
              <a:t> </a:t>
            </a:r>
            <a:r>
              <a:rPr lang="en-US" sz="1800" spc="8" dirty="0" err="1">
                <a:solidFill>
                  <a:srgbClr val="050505"/>
                </a:solidFill>
                <a:latin typeface="Khula"/>
                <a:ea typeface="Khula"/>
                <a:cs typeface="Khula"/>
                <a:sym typeface="Khula"/>
              </a:rPr>
              <a:t>Parroquiales</a:t>
            </a:r>
            <a:r>
              <a:rPr lang="en-US" sz="1800" spc="8" dirty="0">
                <a:solidFill>
                  <a:srgbClr val="050505"/>
                </a:solidFill>
                <a:latin typeface="Khula"/>
                <a:ea typeface="Khula"/>
                <a:cs typeface="Khula"/>
                <a:sym typeface="Khula"/>
              </a:rPr>
              <a:t> de la </a:t>
            </a:r>
            <a:r>
              <a:rPr lang="en-US" sz="1800" spc="8" dirty="0" err="1">
                <a:solidFill>
                  <a:srgbClr val="050505"/>
                </a:solidFill>
                <a:latin typeface="Khula"/>
                <a:ea typeface="Khula"/>
                <a:cs typeface="Khula"/>
                <a:sym typeface="Khula"/>
              </a:rPr>
              <a:t>provincia</a:t>
            </a:r>
            <a:r>
              <a:rPr lang="en-US" sz="1800" spc="8" dirty="0">
                <a:solidFill>
                  <a:srgbClr val="050505"/>
                </a:solidFill>
                <a:latin typeface="Khula"/>
                <a:ea typeface="Khula"/>
                <a:cs typeface="Khula"/>
                <a:sym typeface="Khula"/>
              </a:rPr>
              <a:t> de Azuay </a:t>
            </a:r>
            <a:r>
              <a:rPr lang="en-US" sz="1800" spc="8" dirty="0" err="1">
                <a:solidFill>
                  <a:srgbClr val="050505"/>
                </a:solidFill>
                <a:latin typeface="Khula"/>
                <a:ea typeface="Khula"/>
                <a:cs typeface="Khula"/>
                <a:sym typeface="Khula"/>
              </a:rPr>
              <a:t>en</a:t>
            </a:r>
            <a:r>
              <a:rPr lang="en-US" sz="1800" spc="8" dirty="0">
                <a:solidFill>
                  <a:srgbClr val="050505"/>
                </a:solidFill>
                <a:latin typeface="Khula"/>
                <a:ea typeface="Khula"/>
                <a:cs typeface="Khula"/>
                <a:sym typeface="Khula"/>
              </a:rPr>
              <a:t> </a:t>
            </a:r>
            <a:r>
              <a:rPr lang="en-US" sz="1800" spc="8" dirty="0" err="1">
                <a:solidFill>
                  <a:srgbClr val="050505"/>
                </a:solidFill>
                <a:latin typeface="Khula"/>
                <a:ea typeface="Khula"/>
                <a:cs typeface="Khula"/>
                <a:sym typeface="Khula"/>
              </a:rPr>
              <a:t>el</a:t>
            </a:r>
            <a:r>
              <a:rPr lang="en-US" sz="1800" spc="8" dirty="0">
                <a:solidFill>
                  <a:srgbClr val="050505"/>
                </a:solidFill>
                <a:latin typeface="Khula"/>
                <a:ea typeface="Khula"/>
                <a:cs typeface="Khula"/>
                <a:sym typeface="Khula"/>
              </a:rPr>
              <a:t> </a:t>
            </a:r>
            <a:r>
              <a:rPr lang="en-US" sz="1800" spc="8" dirty="0" err="1">
                <a:solidFill>
                  <a:srgbClr val="050505"/>
                </a:solidFill>
                <a:latin typeface="Khula"/>
                <a:ea typeface="Khula"/>
                <a:cs typeface="Khula"/>
                <a:sym typeface="Khula"/>
              </a:rPr>
              <a:t>Gobierno</a:t>
            </a:r>
            <a:r>
              <a:rPr lang="en-US" sz="1800" spc="8" dirty="0">
                <a:solidFill>
                  <a:srgbClr val="050505"/>
                </a:solidFill>
                <a:latin typeface="Khula"/>
                <a:ea typeface="Khula"/>
                <a:cs typeface="Khula"/>
                <a:sym typeface="Khula"/>
              </a:rPr>
              <a:t> </a:t>
            </a:r>
            <a:r>
              <a:rPr lang="en-US" sz="1800" spc="8" dirty="0" err="1">
                <a:solidFill>
                  <a:srgbClr val="050505"/>
                </a:solidFill>
                <a:latin typeface="Khula"/>
                <a:ea typeface="Khula"/>
                <a:cs typeface="Khula"/>
                <a:sym typeface="Khula"/>
              </a:rPr>
              <a:t>Parroquial</a:t>
            </a:r>
            <a:r>
              <a:rPr lang="en-US" sz="1800" spc="8" dirty="0">
                <a:solidFill>
                  <a:srgbClr val="050505"/>
                </a:solidFill>
                <a:latin typeface="Khula"/>
                <a:ea typeface="Khula"/>
                <a:cs typeface="Khula"/>
                <a:sym typeface="Khula"/>
              </a:rPr>
              <a:t> de </a:t>
            </a:r>
            <a:r>
              <a:rPr lang="en-US" sz="1800" spc="8" dirty="0" err="1">
                <a:solidFill>
                  <a:srgbClr val="050505"/>
                </a:solidFill>
                <a:latin typeface="Khula"/>
                <a:ea typeface="Khula"/>
                <a:cs typeface="Khula"/>
                <a:sym typeface="Khula"/>
              </a:rPr>
              <a:t>Pachicutza</a:t>
            </a:r>
            <a:endParaRPr lang="es-EC" sz="1800" b="1" dirty="0">
              <a:solidFill>
                <a:schemeClr val="bg1"/>
              </a:solidFill>
            </a:endParaRPr>
          </a:p>
          <a:p>
            <a:pPr algn="ctr"/>
            <a:endParaRPr lang="es-EC" dirty="0"/>
          </a:p>
        </p:txBody>
      </p:sp>
    </p:spTree>
    <p:extLst>
      <p:ext uri="{BB962C8B-B14F-4D97-AF65-F5344CB8AC3E}">
        <p14:creationId xmlns:p14="http://schemas.microsoft.com/office/powerpoint/2010/main" val="884869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7DB69BAF-7F18-4CAD-8319-16DB198EC00E}"/>
              </a:ext>
            </a:extLst>
          </p:cNvPr>
          <p:cNvGrpSpPr/>
          <p:nvPr/>
        </p:nvGrpSpPr>
        <p:grpSpPr>
          <a:xfrm>
            <a:off x="2161359" y="139674"/>
            <a:ext cx="5458532" cy="939755"/>
            <a:chOff x="1802890" y="0"/>
            <a:chExt cx="6396738" cy="1249643"/>
          </a:xfrm>
          <a:solidFill>
            <a:schemeClr val="tx1"/>
          </a:solidFill>
          <a:effectLst>
            <a:glow rad="228600">
              <a:schemeClr val="accent6">
                <a:satMod val="175000"/>
                <a:alpha val="40000"/>
              </a:schemeClr>
            </a:glow>
          </a:effectLst>
        </p:grpSpPr>
        <p:sp>
          <p:nvSpPr>
            <p:cNvPr id="5" name="object 3">
              <a:extLst>
                <a:ext uri="{FF2B5EF4-FFF2-40B4-BE49-F238E27FC236}">
                  <a16:creationId xmlns:a16="http://schemas.microsoft.com/office/drawing/2014/main" id="{37104B50-CDB3-48E6-9022-8B45AC967A93}"/>
                </a:ext>
              </a:extLst>
            </p:cNvPr>
            <p:cNvSpPr/>
            <p:nvPr/>
          </p:nvSpPr>
          <p:spPr>
            <a:xfrm>
              <a:off x="1803400" y="0"/>
              <a:ext cx="6396228" cy="1046988"/>
            </a:xfrm>
            <a:prstGeom prst="rect">
              <a:avLst/>
            </a:prstGeom>
            <a:grpFill/>
          </p:spPr>
          <p:txBody>
            <a:bodyPr wrap="square" lIns="0" tIns="0" rIns="0" bIns="0" rtlCol="0"/>
            <a:lstStyle/>
            <a:p>
              <a:endParaRPr/>
            </a:p>
          </p:txBody>
        </p:sp>
        <p:sp>
          <p:nvSpPr>
            <p:cNvPr id="6" name="object 4">
              <a:extLst>
                <a:ext uri="{FF2B5EF4-FFF2-40B4-BE49-F238E27FC236}">
                  <a16:creationId xmlns:a16="http://schemas.microsoft.com/office/drawing/2014/main" id="{530515E1-5240-4776-A9A4-330596F7F147}"/>
                </a:ext>
              </a:extLst>
            </p:cNvPr>
            <p:cNvSpPr/>
            <p:nvPr/>
          </p:nvSpPr>
          <p:spPr>
            <a:xfrm>
              <a:off x="2049779" y="53068"/>
              <a:ext cx="5902960" cy="1196575"/>
            </a:xfrm>
            <a:custGeom>
              <a:avLst/>
              <a:gdLst/>
              <a:ahLst/>
              <a:cxnLst/>
              <a:rect l="l" t="t" r="r" b="b"/>
              <a:pathLst>
                <a:path w="5902959" h="568960">
                  <a:moveTo>
                    <a:pt x="5902959" y="0"/>
                  </a:moveTo>
                  <a:lnTo>
                    <a:pt x="0" y="0"/>
                  </a:lnTo>
                  <a:lnTo>
                    <a:pt x="0" y="568960"/>
                  </a:lnTo>
                  <a:lnTo>
                    <a:pt x="5902959" y="568960"/>
                  </a:lnTo>
                  <a:lnTo>
                    <a:pt x="5902959" y="0"/>
                  </a:lnTo>
                  <a:close/>
                </a:path>
              </a:pathLst>
            </a:custGeom>
            <a:grpFill/>
          </p:spPr>
          <p:txBody>
            <a:bodyPr wrap="square" lIns="0" tIns="0" rIns="0" bIns="0" rtlCol="0"/>
            <a:lstStyle/>
            <a:p>
              <a:pPr algn="ctr"/>
              <a:r>
                <a:rPr lang="es-MX" sz="2400" b="1" dirty="0">
                  <a:solidFill>
                    <a:schemeClr val="bg1"/>
                  </a:solidFill>
                </a:rPr>
                <a:t>XI CUMBRE AMAZÓNICA/NAPO</a:t>
              </a:r>
            </a:p>
            <a:p>
              <a:pPr algn="ctr"/>
              <a:r>
                <a:rPr lang="es-MX" sz="2400" b="1" dirty="0">
                  <a:solidFill>
                    <a:schemeClr val="bg1"/>
                  </a:solidFill>
                </a:rPr>
                <a:t>JUEVES, 25 DE ABRIL DEL 2024</a:t>
              </a:r>
              <a:endParaRPr sz="2400" b="1" dirty="0">
                <a:solidFill>
                  <a:schemeClr val="bg1"/>
                </a:solidFill>
              </a:endParaRPr>
            </a:p>
          </p:txBody>
        </p:sp>
        <p:sp>
          <p:nvSpPr>
            <p:cNvPr id="7" name="object 5">
              <a:extLst>
                <a:ext uri="{FF2B5EF4-FFF2-40B4-BE49-F238E27FC236}">
                  <a16:creationId xmlns:a16="http://schemas.microsoft.com/office/drawing/2014/main" id="{39C78238-A9BE-4A71-8598-A8CE7513BE73}"/>
                </a:ext>
              </a:extLst>
            </p:cNvPr>
            <p:cNvSpPr/>
            <p:nvPr/>
          </p:nvSpPr>
          <p:spPr>
            <a:xfrm>
              <a:off x="1802890" y="581105"/>
              <a:ext cx="5908040" cy="574040"/>
            </a:xfrm>
            <a:custGeom>
              <a:avLst/>
              <a:gdLst/>
              <a:ahLst/>
              <a:cxnLst/>
              <a:rect l="l" t="t" r="r" b="b"/>
              <a:pathLst>
                <a:path w="5908040" h="574040">
                  <a:moveTo>
                    <a:pt x="0" y="539114"/>
                  </a:moveTo>
                  <a:lnTo>
                    <a:pt x="0" y="574039"/>
                  </a:lnTo>
                  <a:lnTo>
                    <a:pt x="34925" y="574039"/>
                  </a:lnTo>
                  <a:lnTo>
                    <a:pt x="0" y="539114"/>
                  </a:lnTo>
                  <a:close/>
                </a:path>
                <a:path w="5908040" h="574040">
                  <a:moveTo>
                    <a:pt x="34925" y="0"/>
                  </a:moveTo>
                  <a:lnTo>
                    <a:pt x="0" y="34925"/>
                  </a:lnTo>
                  <a:lnTo>
                    <a:pt x="0" y="539114"/>
                  </a:lnTo>
                  <a:lnTo>
                    <a:pt x="34925" y="574039"/>
                  </a:lnTo>
                  <a:lnTo>
                    <a:pt x="34925" y="0"/>
                  </a:lnTo>
                  <a:close/>
                </a:path>
                <a:path w="5908040" h="574040">
                  <a:moveTo>
                    <a:pt x="5873115" y="539114"/>
                  </a:moveTo>
                  <a:lnTo>
                    <a:pt x="34925" y="539114"/>
                  </a:lnTo>
                  <a:lnTo>
                    <a:pt x="34925" y="574039"/>
                  </a:lnTo>
                  <a:lnTo>
                    <a:pt x="5873115" y="574039"/>
                  </a:lnTo>
                  <a:lnTo>
                    <a:pt x="5873115" y="539114"/>
                  </a:lnTo>
                  <a:close/>
                </a:path>
                <a:path w="5908040" h="574040">
                  <a:moveTo>
                    <a:pt x="5873115" y="0"/>
                  </a:moveTo>
                  <a:lnTo>
                    <a:pt x="5873115" y="574039"/>
                  </a:lnTo>
                  <a:lnTo>
                    <a:pt x="5908040" y="539114"/>
                  </a:lnTo>
                  <a:lnTo>
                    <a:pt x="5908040" y="34925"/>
                  </a:lnTo>
                  <a:lnTo>
                    <a:pt x="5873115" y="0"/>
                  </a:lnTo>
                  <a:close/>
                </a:path>
                <a:path w="5908040" h="574040">
                  <a:moveTo>
                    <a:pt x="5908040" y="539114"/>
                  </a:moveTo>
                  <a:lnTo>
                    <a:pt x="5873115" y="574039"/>
                  </a:lnTo>
                  <a:lnTo>
                    <a:pt x="5908040" y="574039"/>
                  </a:lnTo>
                  <a:lnTo>
                    <a:pt x="5908040" y="539114"/>
                  </a:lnTo>
                  <a:close/>
                </a:path>
                <a:path w="5908040" h="574040">
                  <a:moveTo>
                    <a:pt x="34925" y="0"/>
                  </a:moveTo>
                  <a:lnTo>
                    <a:pt x="0" y="0"/>
                  </a:lnTo>
                  <a:lnTo>
                    <a:pt x="0" y="34925"/>
                  </a:lnTo>
                  <a:lnTo>
                    <a:pt x="34925" y="0"/>
                  </a:lnTo>
                  <a:close/>
                </a:path>
                <a:path w="5908040" h="574040">
                  <a:moveTo>
                    <a:pt x="5873115" y="0"/>
                  </a:moveTo>
                  <a:lnTo>
                    <a:pt x="34925" y="0"/>
                  </a:lnTo>
                  <a:lnTo>
                    <a:pt x="34925" y="34925"/>
                  </a:lnTo>
                  <a:lnTo>
                    <a:pt x="5873115" y="34925"/>
                  </a:lnTo>
                  <a:lnTo>
                    <a:pt x="5873115" y="0"/>
                  </a:lnTo>
                  <a:close/>
                </a:path>
                <a:path w="5908040" h="574040">
                  <a:moveTo>
                    <a:pt x="5908040" y="0"/>
                  </a:moveTo>
                  <a:lnTo>
                    <a:pt x="5873115" y="0"/>
                  </a:lnTo>
                  <a:lnTo>
                    <a:pt x="5908040" y="34925"/>
                  </a:lnTo>
                  <a:lnTo>
                    <a:pt x="5908040" y="0"/>
                  </a:lnTo>
                  <a:close/>
                </a:path>
              </a:pathLst>
            </a:custGeom>
            <a:grpFill/>
          </p:spPr>
          <p:txBody>
            <a:bodyPr wrap="square" lIns="0" tIns="0" rIns="0" bIns="0" rtlCol="0"/>
            <a:lstStyle/>
            <a:p>
              <a:endParaRPr/>
            </a:p>
          </p:txBody>
        </p:sp>
      </p:grpSp>
      <p:sp>
        <p:nvSpPr>
          <p:cNvPr id="8" name="object 7">
            <a:extLst>
              <a:ext uri="{FF2B5EF4-FFF2-40B4-BE49-F238E27FC236}">
                <a16:creationId xmlns:a16="http://schemas.microsoft.com/office/drawing/2014/main" id="{869450C7-C7B0-40D3-A799-ACD493C09544}"/>
              </a:ext>
            </a:extLst>
          </p:cNvPr>
          <p:cNvSpPr/>
          <p:nvPr/>
        </p:nvSpPr>
        <p:spPr>
          <a:xfrm>
            <a:off x="30479" y="136335"/>
            <a:ext cx="1808437" cy="568959"/>
          </a:xfrm>
          <a:prstGeom prst="rect">
            <a:avLst/>
          </a:prstGeom>
          <a:blipFill>
            <a:blip r:embed="rId2" cstate="print"/>
            <a:stretch>
              <a:fillRect/>
            </a:stretch>
          </a:blipFill>
        </p:spPr>
        <p:txBody>
          <a:bodyPr wrap="square" lIns="0" tIns="0" rIns="0" bIns="0" rtlCol="0"/>
          <a:lstStyle/>
          <a:p>
            <a:endParaRPr/>
          </a:p>
        </p:txBody>
      </p:sp>
      <p:pic>
        <p:nvPicPr>
          <p:cNvPr id="2050" name="Picture 2" descr="Puede ser una imagen de 2 personas, multitud y texto">
            <a:extLst>
              <a:ext uri="{FF2B5EF4-FFF2-40B4-BE49-F238E27FC236}">
                <a16:creationId xmlns:a16="http://schemas.microsoft.com/office/drawing/2014/main" id="{38CE86B2-77DC-495C-AD0A-60AE22A391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057" y="1371600"/>
            <a:ext cx="2712721"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Puede ser una imagen de 5 personas y texto">
            <a:extLst>
              <a:ext uri="{FF2B5EF4-FFF2-40B4-BE49-F238E27FC236}">
                <a16:creationId xmlns:a16="http://schemas.microsoft.com/office/drawing/2014/main" id="{3F9C041F-8418-4EE5-ACB8-26D81CC45B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352" y="1371600"/>
            <a:ext cx="2712720"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Puede ser una imagen de 5 personas y texto">
            <a:extLst>
              <a:ext uri="{FF2B5EF4-FFF2-40B4-BE49-F238E27FC236}">
                <a16:creationId xmlns:a16="http://schemas.microsoft.com/office/drawing/2014/main" id="{6D6C34DA-3270-489A-9E73-0780254C78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1371600"/>
            <a:ext cx="2987343"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Puede ser una imagen de 8 personas y texto">
            <a:extLst>
              <a:ext uri="{FF2B5EF4-FFF2-40B4-BE49-F238E27FC236}">
                <a16:creationId xmlns:a16="http://schemas.microsoft.com/office/drawing/2014/main" id="{B30AA963-7779-4B8C-A330-35C94ADB6F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056" y="2990814"/>
            <a:ext cx="2697481"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Puede ser una imagen de 13 personas, parquímetro, calle y texto">
            <a:extLst>
              <a:ext uri="{FF2B5EF4-FFF2-40B4-BE49-F238E27FC236}">
                <a16:creationId xmlns:a16="http://schemas.microsoft.com/office/drawing/2014/main" id="{4BDC4DA2-05C2-4919-B61D-9C56526171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14359" y="3012267"/>
            <a:ext cx="2697482"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0" name="Picture 12" descr="Puede ser una imagen de una o varias personas, multitud y texto">
            <a:extLst>
              <a:ext uri="{FF2B5EF4-FFF2-40B4-BE49-F238E27FC236}">
                <a16:creationId xmlns:a16="http://schemas.microsoft.com/office/drawing/2014/main" id="{0C2BA110-C051-460E-AB4C-A3936660D7E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3600" y="3012267"/>
            <a:ext cx="2929495"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2" name="Picture 14" descr="Puede ser una imagen de 3 personas y texto">
            <a:extLst>
              <a:ext uri="{FF2B5EF4-FFF2-40B4-BE49-F238E27FC236}">
                <a16:creationId xmlns:a16="http://schemas.microsoft.com/office/drawing/2014/main" id="{6E28F0A3-CE20-4501-8DEB-447456DCF3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3057" y="4800600"/>
            <a:ext cx="2697481"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4" name="Picture 16" descr="Puede ser una imagen de una o varias personas, multitud y texto">
            <a:extLst>
              <a:ext uri="{FF2B5EF4-FFF2-40B4-BE49-F238E27FC236}">
                <a16:creationId xmlns:a16="http://schemas.microsoft.com/office/drawing/2014/main" id="{1F11C6EC-AC1A-4AFD-87B0-E1108F46AD3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51605" y="4800600"/>
            <a:ext cx="2770229"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6" name="Picture 18" descr="Puede ser una imagen de 9 personas y texto">
            <a:extLst>
              <a:ext uri="{FF2B5EF4-FFF2-40B4-BE49-F238E27FC236}">
                <a16:creationId xmlns:a16="http://schemas.microsoft.com/office/drawing/2014/main" id="{015BDE39-2971-4AB7-9FED-654F39B50B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18579" y="4800600"/>
            <a:ext cx="2912364" cy="14630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360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87500" y="0"/>
            <a:ext cx="6470015" cy="635007"/>
            <a:chOff x="1587500" y="0"/>
            <a:chExt cx="6470015" cy="948055"/>
          </a:xfrm>
          <a:solidFill>
            <a:schemeClr val="tx1"/>
          </a:solidFill>
          <a:effectLst>
            <a:glow rad="228600">
              <a:schemeClr val="accent6">
                <a:satMod val="175000"/>
                <a:alpha val="40000"/>
              </a:schemeClr>
            </a:glow>
          </a:effectLst>
        </p:grpSpPr>
        <p:sp>
          <p:nvSpPr>
            <p:cNvPr id="3" name="object 3"/>
            <p:cNvSpPr/>
            <p:nvPr/>
          </p:nvSpPr>
          <p:spPr>
            <a:xfrm>
              <a:off x="1587500" y="0"/>
              <a:ext cx="6469888" cy="947927"/>
            </a:xfrm>
            <a:prstGeom prst="rect">
              <a:avLst/>
            </a:prstGeom>
            <a:grpFill/>
          </p:spPr>
          <p:txBody>
            <a:bodyPr wrap="square" lIns="0" tIns="0" rIns="0" bIns="0" rtlCol="0"/>
            <a:lstStyle/>
            <a:p>
              <a:endParaRPr/>
            </a:p>
          </p:txBody>
        </p:sp>
        <p:sp>
          <p:nvSpPr>
            <p:cNvPr id="4" name="object 4"/>
            <p:cNvSpPr/>
            <p:nvPr/>
          </p:nvSpPr>
          <p:spPr>
            <a:xfrm>
              <a:off x="1836420" y="55880"/>
              <a:ext cx="5976620" cy="647700"/>
            </a:xfrm>
            <a:custGeom>
              <a:avLst/>
              <a:gdLst/>
              <a:ahLst/>
              <a:cxnLst/>
              <a:rect l="l" t="t" r="r" b="b"/>
              <a:pathLst>
                <a:path w="5976620" h="647700">
                  <a:moveTo>
                    <a:pt x="5976620" y="0"/>
                  </a:moveTo>
                  <a:lnTo>
                    <a:pt x="0" y="0"/>
                  </a:lnTo>
                  <a:lnTo>
                    <a:pt x="0" y="647700"/>
                  </a:lnTo>
                  <a:lnTo>
                    <a:pt x="5976620" y="647700"/>
                  </a:lnTo>
                  <a:lnTo>
                    <a:pt x="5976620" y="0"/>
                  </a:lnTo>
                  <a:close/>
                </a:path>
              </a:pathLst>
            </a:custGeom>
            <a:grpFill/>
          </p:spPr>
          <p:txBody>
            <a:bodyPr wrap="square" lIns="0" tIns="0" rIns="0" bIns="0" rtlCol="0"/>
            <a:lstStyle/>
            <a:p>
              <a:endParaRPr/>
            </a:p>
          </p:txBody>
        </p:sp>
        <p:sp>
          <p:nvSpPr>
            <p:cNvPr id="5" name="object 5"/>
            <p:cNvSpPr/>
            <p:nvPr/>
          </p:nvSpPr>
          <p:spPr>
            <a:xfrm>
              <a:off x="1833879" y="53339"/>
              <a:ext cx="5981700" cy="652780"/>
            </a:xfrm>
            <a:custGeom>
              <a:avLst/>
              <a:gdLst/>
              <a:ahLst/>
              <a:cxnLst/>
              <a:rect l="l" t="t" r="r" b="b"/>
              <a:pathLst>
                <a:path w="5981700" h="652780">
                  <a:moveTo>
                    <a:pt x="0" y="617854"/>
                  </a:moveTo>
                  <a:lnTo>
                    <a:pt x="0" y="652779"/>
                  </a:lnTo>
                  <a:lnTo>
                    <a:pt x="34925" y="652779"/>
                  </a:lnTo>
                  <a:lnTo>
                    <a:pt x="0" y="617854"/>
                  </a:lnTo>
                  <a:close/>
                </a:path>
                <a:path w="5981700" h="652780">
                  <a:moveTo>
                    <a:pt x="34925" y="0"/>
                  </a:moveTo>
                  <a:lnTo>
                    <a:pt x="0" y="34925"/>
                  </a:lnTo>
                  <a:lnTo>
                    <a:pt x="0" y="617854"/>
                  </a:lnTo>
                  <a:lnTo>
                    <a:pt x="34925" y="652779"/>
                  </a:lnTo>
                  <a:lnTo>
                    <a:pt x="34925" y="0"/>
                  </a:lnTo>
                  <a:close/>
                </a:path>
                <a:path w="5981700" h="652780">
                  <a:moveTo>
                    <a:pt x="5946775" y="617854"/>
                  </a:moveTo>
                  <a:lnTo>
                    <a:pt x="34925" y="617854"/>
                  </a:lnTo>
                  <a:lnTo>
                    <a:pt x="34925" y="652779"/>
                  </a:lnTo>
                  <a:lnTo>
                    <a:pt x="5946775" y="652779"/>
                  </a:lnTo>
                  <a:lnTo>
                    <a:pt x="5946775" y="617854"/>
                  </a:lnTo>
                  <a:close/>
                </a:path>
                <a:path w="5981700" h="652780">
                  <a:moveTo>
                    <a:pt x="5946775" y="0"/>
                  </a:moveTo>
                  <a:lnTo>
                    <a:pt x="5946775" y="652779"/>
                  </a:lnTo>
                  <a:lnTo>
                    <a:pt x="5981700" y="617854"/>
                  </a:lnTo>
                  <a:lnTo>
                    <a:pt x="5981700" y="34925"/>
                  </a:lnTo>
                  <a:lnTo>
                    <a:pt x="5946775" y="0"/>
                  </a:lnTo>
                  <a:close/>
                </a:path>
                <a:path w="5981700" h="652780">
                  <a:moveTo>
                    <a:pt x="5981700" y="617854"/>
                  </a:moveTo>
                  <a:lnTo>
                    <a:pt x="5946775" y="652779"/>
                  </a:lnTo>
                  <a:lnTo>
                    <a:pt x="5981700" y="652779"/>
                  </a:lnTo>
                  <a:lnTo>
                    <a:pt x="5981700" y="617854"/>
                  </a:lnTo>
                  <a:close/>
                </a:path>
                <a:path w="5981700" h="652780">
                  <a:moveTo>
                    <a:pt x="34925" y="0"/>
                  </a:moveTo>
                  <a:lnTo>
                    <a:pt x="0" y="0"/>
                  </a:lnTo>
                  <a:lnTo>
                    <a:pt x="0" y="34925"/>
                  </a:lnTo>
                  <a:lnTo>
                    <a:pt x="34925" y="0"/>
                  </a:lnTo>
                  <a:close/>
                </a:path>
                <a:path w="5981700" h="652780">
                  <a:moveTo>
                    <a:pt x="5946775" y="0"/>
                  </a:moveTo>
                  <a:lnTo>
                    <a:pt x="34925" y="0"/>
                  </a:lnTo>
                  <a:lnTo>
                    <a:pt x="34925" y="34925"/>
                  </a:lnTo>
                  <a:lnTo>
                    <a:pt x="5946775" y="34925"/>
                  </a:lnTo>
                  <a:lnTo>
                    <a:pt x="5946775" y="0"/>
                  </a:lnTo>
                  <a:close/>
                </a:path>
                <a:path w="5981700" h="652780">
                  <a:moveTo>
                    <a:pt x="5981700" y="0"/>
                  </a:moveTo>
                  <a:lnTo>
                    <a:pt x="5946775" y="0"/>
                  </a:lnTo>
                  <a:lnTo>
                    <a:pt x="5981700" y="34925"/>
                  </a:lnTo>
                  <a:lnTo>
                    <a:pt x="5981700" y="0"/>
                  </a:lnTo>
                  <a:close/>
                </a:path>
              </a:pathLst>
            </a:custGeom>
            <a:grpFill/>
          </p:spPr>
          <p:txBody>
            <a:bodyPr wrap="square" lIns="0" tIns="0" rIns="0" bIns="0" rtlCol="0"/>
            <a:lstStyle/>
            <a:p>
              <a:endParaRPr/>
            </a:p>
          </p:txBody>
        </p:sp>
      </p:grpSp>
      <p:sp>
        <p:nvSpPr>
          <p:cNvPr id="6" name="object 6"/>
          <p:cNvSpPr txBox="1">
            <a:spLocks noGrp="1"/>
          </p:cNvSpPr>
          <p:nvPr>
            <p:ph type="title"/>
          </p:nvPr>
        </p:nvSpPr>
        <p:spPr>
          <a:xfrm>
            <a:off x="1856741" y="191296"/>
            <a:ext cx="5976620" cy="443711"/>
          </a:xfrm>
          <a:prstGeom prst="rect">
            <a:avLst/>
          </a:prstGeom>
        </p:spPr>
        <p:txBody>
          <a:bodyPr vert="horz" wrap="square" lIns="0" tIns="12700" rIns="0" bIns="0" rtlCol="0">
            <a:spAutoFit/>
          </a:bodyPr>
          <a:lstStyle/>
          <a:p>
            <a:pPr marL="12700">
              <a:lnSpc>
                <a:spcPct val="100000"/>
              </a:lnSpc>
              <a:spcBef>
                <a:spcPts val="100"/>
              </a:spcBef>
            </a:pPr>
            <a:r>
              <a:rPr sz="2800" spc="-440" dirty="0">
                <a:solidFill>
                  <a:schemeClr val="bg1"/>
                </a:solidFill>
                <a:latin typeface="Arial Black" panose="020B0A04020102020204" pitchFamily="34" charset="0"/>
              </a:rPr>
              <a:t>CAPACITACIONES</a:t>
            </a:r>
            <a:r>
              <a:rPr sz="2800" spc="-140" dirty="0">
                <a:solidFill>
                  <a:schemeClr val="bg1"/>
                </a:solidFill>
                <a:latin typeface="Arial Black" panose="020B0A04020102020204" pitchFamily="34" charset="0"/>
              </a:rPr>
              <a:t> </a:t>
            </a:r>
            <a:r>
              <a:rPr lang="es-MX" sz="2800" spc="-380" dirty="0">
                <a:solidFill>
                  <a:schemeClr val="bg1"/>
                </a:solidFill>
                <a:latin typeface="Arial Black" panose="020B0A04020102020204" pitchFamily="34" charset="0"/>
              </a:rPr>
              <a:t>PRESENCIALES</a:t>
            </a:r>
            <a:endParaRPr sz="2800" dirty="0">
              <a:solidFill>
                <a:schemeClr val="bg1"/>
              </a:solidFill>
              <a:latin typeface="Arial Black" panose="020B0A04020102020204" pitchFamily="34" charset="0"/>
            </a:endParaRPr>
          </a:p>
        </p:txBody>
      </p:sp>
      <p:sp>
        <p:nvSpPr>
          <p:cNvPr id="7" name="object 7"/>
          <p:cNvSpPr txBox="1"/>
          <p:nvPr/>
        </p:nvSpPr>
        <p:spPr>
          <a:xfrm>
            <a:off x="0" y="1001266"/>
            <a:ext cx="8926766" cy="4882812"/>
          </a:xfrm>
          <a:prstGeom prst="rect">
            <a:avLst/>
          </a:prstGeom>
        </p:spPr>
        <p:txBody>
          <a:bodyPr vert="horz" wrap="square" lIns="0" tIns="55880" rIns="0" bIns="0" rtlCol="0">
            <a:spAutoFit/>
          </a:bodyPr>
          <a:lstStyle/>
          <a:p>
            <a:pPr marL="342900" indent="-342900" algn="l">
              <a:buFont typeface="Wingdings" panose="05000000000000000000" pitchFamily="2" charset="2"/>
              <a:buChar char="Ø"/>
            </a:pPr>
            <a:endParaRPr lang="es-MX" sz="2000" b="0" i="0" dirty="0">
              <a:solidFill>
                <a:srgbClr val="050505"/>
              </a:solidFill>
              <a:effectLst/>
              <a:latin typeface="Segoe UI Historic" panose="020B0502040204020203" pitchFamily="34" charset="0"/>
            </a:endParaRPr>
          </a:p>
          <a:p>
            <a:pPr marL="342900" indent="-342900" algn="l">
              <a:buFont typeface="Wingdings" panose="05000000000000000000" pitchFamily="2" charset="2"/>
              <a:buChar char="Ø"/>
            </a:pPr>
            <a:r>
              <a:rPr lang="es-MX" sz="2000" b="1" dirty="0">
                <a:latin typeface="Segoe UI Historic" panose="020B0502040204020203" pitchFamily="34" charset="0"/>
              </a:rPr>
              <a:t>Talento Humano</a:t>
            </a:r>
            <a:r>
              <a:rPr lang="es-MX" sz="2000" dirty="0">
                <a:solidFill>
                  <a:srgbClr val="050505"/>
                </a:solidFill>
                <a:latin typeface="Segoe UI Historic" panose="020B0502040204020203" pitchFamily="34" charset="0"/>
              </a:rPr>
              <a:t>						 </a:t>
            </a:r>
            <a:r>
              <a:rPr lang="es-MX" sz="2000" dirty="0">
                <a:solidFill>
                  <a:srgbClr val="FFFF00"/>
                </a:solidFill>
                <a:latin typeface="Segoe UI Historic" panose="020B0502040204020203" pitchFamily="34" charset="0"/>
              </a:rPr>
              <a:t> 				05</a:t>
            </a:r>
            <a:r>
              <a:rPr lang="es-MX" sz="2000" b="1" dirty="0">
                <a:solidFill>
                  <a:srgbClr val="FFFF00"/>
                </a:solidFill>
                <a:latin typeface="Segoe UI Historic" panose="020B0502040204020203" pitchFamily="34" charset="0"/>
              </a:rPr>
              <a:t> de enero del 2024</a:t>
            </a:r>
          </a:p>
          <a:p>
            <a:pPr marL="342900" indent="-342900" algn="l">
              <a:buFont typeface="Wingdings" panose="05000000000000000000" pitchFamily="2" charset="2"/>
              <a:buChar char="Ø"/>
            </a:pPr>
            <a:endParaRPr lang="es-MX" sz="2000" b="1" dirty="0">
              <a:latin typeface="Segoe UI Historic" panose="020B0502040204020203" pitchFamily="34" charset="0"/>
            </a:endParaRPr>
          </a:p>
          <a:p>
            <a:pPr marL="342900" indent="-342900" algn="l">
              <a:buFont typeface="Wingdings" panose="05000000000000000000" pitchFamily="2" charset="2"/>
              <a:buChar char="Ø"/>
            </a:pPr>
            <a:r>
              <a:rPr lang="es-MX" sz="2000" b="1" dirty="0">
                <a:latin typeface="Segoe UI Historic" panose="020B0502040204020203" pitchFamily="34" charset="0"/>
              </a:rPr>
              <a:t>Elaboración del PAC 2024</a:t>
            </a:r>
            <a:r>
              <a:rPr lang="es-MX" sz="2000" b="1" dirty="0">
                <a:solidFill>
                  <a:schemeClr val="bg1"/>
                </a:solidFill>
                <a:latin typeface="Segoe UI Historic" panose="020B0502040204020203" pitchFamily="34" charset="0"/>
              </a:rPr>
              <a:t>				  				</a:t>
            </a:r>
            <a:r>
              <a:rPr lang="es-MX" sz="2000" b="1" dirty="0">
                <a:solidFill>
                  <a:srgbClr val="FFFF00"/>
                </a:solidFill>
                <a:latin typeface="Segoe UI Historic" panose="020B0502040204020203" pitchFamily="34" charset="0"/>
              </a:rPr>
              <a:t>09 de enero del 2024</a:t>
            </a:r>
          </a:p>
          <a:p>
            <a:pPr marL="342900" indent="-342900" algn="l">
              <a:buFont typeface="Wingdings" panose="05000000000000000000" pitchFamily="2" charset="2"/>
              <a:buChar char="Ø"/>
            </a:pPr>
            <a:endParaRPr lang="es-MX" sz="2000" b="1" i="0" dirty="0">
              <a:effectLst/>
              <a:latin typeface="Segoe UI Historic" panose="020B0502040204020203" pitchFamily="34" charset="0"/>
            </a:endParaRPr>
          </a:p>
          <a:p>
            <a:pPr marL="342900" indent="-342900" algn="l">
              <a:buFont typeface="Wingdings" panose="05000000000000000000" pitchFamily="2" charset="2"/>
              <a:buChar char="Ø"/>
            </a:pPr>
            <a:r>
              <a:rPr lang="es-MX" sz="2000" b="1" i="0" dirty="0">
                <a:effectLst/>
                <a:latin typeface="Segoe UI Historic" panose="020B0502040204020203" pitchFamily="34" charset="0"/>
              </a:rPr>
              <a:t>Directrices para el cierre del ejercicio económico 2023 y apertura del período 2024</a:t>
            </a:r>
            <a:r>
              <a:rPr lang="es-MX" sz="2000" b="0" i="0" dirty="0">
                <a:effectLst/>
                <a:latin typeface="Segoe UI Historic" panose="020B0502040204020203" pitchFamily="34" charset="0"/>
              </a:rPr>
              <a:t>”	</a:t>
            </a:r>
            <a:r>
              <a:rPr lang="es-MX" sz="2000" b="0" i="0" dirty="0">
                <a:solidFill>
                  <a:srgbClr val="050505"/>
                </a:solidFill>
                <a:effectLst/>
                <a:latin typeface="Segoe UI Historic" panose="020B0502040204020203" pitchFamily="34" charset="0"/>
              </a:rPr>
              <a:t>	</a:t>
            </a:r>
            <a:r>
              <a:rPr lang="es-MX" sz="2000" b="0" i="0" dirty="0">
                <a:solidFill>
                  <a:srgbClr val="FFFF00"/>
                </a:solidFill>
                <a:effectLst/>
                <a:latin typeface="Segoe UI Historic" panose="020B0502040204020203" pitchFamily="34" charset="0"/>
              </a:rPr>
              <a:t>   						 		  	   </a:t>
            </a:r>
            <a:r>
              <a:rPr lang="es-MX" sz="2000" b="1" i="0" dirty="0">
                <a:solidFill>
                  <a:srgbClr val="FFFF00"/>
                </a:solidFill>
                <a:effectLst/>
                <a:latin typeface="Segoe UI Historic" panose="020B0502040204020203" pitchFamily="34" charset="0"/>
              </a:rPr>
              <a:t>1y2 de febrero del 2024</a:t>
            </a:r>
          </a:p>
          <a:p>
            <a:pPr marL="342900" indent="-342900" algn="l">
              <a:buFont typeface="Wingdings" panose="05000000000000000000" pitchFamily="2" charset="2"/>
              <a:buChar char="Ø"/>
            </a:pPr>
            <a:endParaRPr lang="es-MX" sz="2000" b="1" dirty="0">
              <a:latin typeface="Segoe UI Historic" panose="020B0502040204020203" pitchFamily="34" charset="0"/>
            </a:endParaRPr>
          </a:p>
          <a:p>
            <a:pPr marL="342900" indent="-342900" algn="l">
              <a:buFont typeface="Wingdings" panose="05000000000000000000" pitchFamily="2" charset="2"/>
              <a:buChar char="Ø"/>
            </a:pPr>
            <a:r>
              <a:rPr lang="es-MX" sz="2000" b="1" dirty="0">
                <a:latin typeface="Segoe UI Historic" panose="020B0502040204020203" pitchFamily="34" charset="0"/>
              </a:rPr>
              <a:t>Gestión de Riesgos Laborales                 				</a:t>
            </a:r>
            <a:r>
              <a:rPr lang="es-MX" sz="2000" b="1" dirty="0">
                <a:solidFill>
                  <a:srgbClr val="FFFF00"/>
                </a:solidFill>
                <a:latin typeface="Segoe UI Historic" panose="020B0502040204020203" pitchFamily="34" charset="0"/>
              </a:rPr>
              <a:t>13 de marzo del 2024 </a:t>
            </a:r>
          </a:p>
          <a:p>
            <a:pPr marL="342900" indent="-342900" algn="l">
              <a:buFont typeface="Wingdings" panose="05000000000000000000" pitchFamily="2" charset="2"/>
              <a:buChar char="Ø"/>
            </a:pPr>
            <a:endParaRPr lang="es-MX" b="1" dirty="0"/>
          </a:p>
          <a:p>
            <a:pPr marL="342900" indent="-342900" algn="l">
              <a:buFont typeface="Wingdings" panose="05000000000000000000" pitchFamily="2" charset="2"/>
              <a:buChar char="Ø"/>
            </a:pPr>
            <a:r>
              <a:rPr lang="es-MX" b="1" dirty="0"/>
              <a:t>Socialización de Instrumentos de planificación y lineamientos para el ingreso de información al </a:t>
            </a:r>
            <a:r>
              <a:rPr lang="es-MX" b="1" dirty="0" err="1"/>
              <a:t>SIGAD</a:t>
            </a:r>
            <a:r>
              <a:rPr lang="es-MX" b="1" dirty="0"/>
              <a:t> del período fiscal 2023</a:t>
            </a:r>
            <a:r>
              <a:rPr lang="es-MX" sz="2000" b="1" dirty="0"/>
              <a:t>.          </a:t>
            </a:r>
            <a:r>
              <a:rPr lang="es-MX" sz="2000" b="1" dirty="0">
                <a:solidFill>
                  <a:srgbClr val="FFFF00"/>
                </a:solidFill>
                <a:latin typeface="Bahnschrift" panose="020B0502040204020203" pitchFamily="34" charset="0"/>
              </a:rPr>
              <a:t>26 de marzo del 2024</a:t>
            </a:r>
          </a:p>
          <a:p>
            <a:pPr algn="l"/>
            <a:br>
              <a:rPr lang="es-MX" sz="2400" dirty="0">
                <a:highlight>
                  <a:srgbClr val="FFFF00"/>
                </a:highlight>
                <a:latin typeface="Segoe Fluent Icons" panose="050A0102010101010101" pitchFamily="18" charset="0"/>
              </a:rPr>
            </a:br>
            <a:r>
              <a:rPr lang="es-MX" sz="2400" b="0" i="0" dirty="0">
                <a:solidFill>
                  <a:srgbClr val="050505"/>
                </a:solidFill>
                <a:effectLst/>
                <a:latin typeface="Segoe UI Historic" panose="020B0502040204020203" pitchFamily="34" charset="0"/>
              </a:rPr>
              <a:t> </a:t>
            </a:r>
          </a:p>
          <a:p>
            <a:pPr marL="395605" marR="8255" indent="-383540">
              <a:lnSpc>
                <a:spcPct val="150000"/>
              </a:lnSpc>
              <a:spcBef>
                <a:spcPts val="440"/>
              </a:spcBef>
              <a:buFont typeface="Wingdings"/>
              <a:buChar char=""/>
              <a:tabLst>
                <a:tab pos="395605" algn="l"/>
                <a:tab pos="396240" algn="l"/>
              </a:tabLst>
            </a:pPr>
            <a:endParaRPr lang="es-MX" sz="2000" dirty="0">
              <a:latin typeface="Arial"/>
              <a:cs typeface="Arial"/>
            </a:endParaRPr>
          </a:p>
        </p:txBody>
      </p:sp>
      <p:sp>
        <p:nvSpPr>
          <p:cNvPr id="8" name="object 8"/>
          <p:cNvSpPr/>
          <p:nvPr/>
        </p:nvSpPr>
        <p:spPr>
          <a:xfrm>
            <a:off x="251459" y="55880"/>
            <a:ext cx="1315720" cy="513080"/>
          </a:xfrm>
          <a:prstGeom prst="rect">
            <a:avLst/>
          </a:prstGeom>
          <a:blipFill>
            <a:blip r:embed="rId2" cstate="print"/>
            <a:stretch>
              <a:fillRect/>
            </a:stretch>
          </a:blipFill>
        </p:spPr>
        <p:txBody>
          <a:bodyPr wrap="square" lIns="0" tIns="0" rIns="0" bIns="0" rtlCol="0"/>
          <a:lstStyle/>
          <a:p>
            <a:endParaRPr/>
          </a:p>
        </p:txBody>
      </p:sp>
      <p:pic>
        <p:nvPicPr>
          <p:cNvPr id="2054" name="Picture 6" descr="Puede ser una imagen de 10 personas, personas estudiando, mesa y texto que dice &quot;conagopare Zamora chipe Tereza Alba García Presidentade Conagopare&quot;">
            <a:extLst>
              <a:ext uri="{FF2B5EF4-FFF2-40B4-BE49-F238E27FC236}">
                <a16:creationId xmlns:a16="http://schemas.microsoft.com/office/drawing/2014/main" id="{4D81681B-F820-4EFF-8F5B-13A3679F63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10" y="4953000"/>
            <a:ext cx="2964198" cy="20437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Puede ser una imagen de 7 personas, personas estudiando y texto que dice &quot;conago UTIL Tereza Alba García Presidenta del Conagopare ZamoraChnchie&quot;">
            <a:extLst>
              <a:ext uri="{FF2B5EF4-FFF2-40B4-BE49-F238E27FC236}">
                <a16:creationId xmlns:a16="http://schemas.microsoft.com/office/drawing/2014/main" id="{C3CD859F-0008-42DD-9690-B04CCB976A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3633" y="4953000"/>
            <a:ext cx="3220368" cy="20437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Puede ser una imagen de 3 personas y texto">
            <a:extLst>
              <a:ext uri="{FF2B5EF4-FFF2-40B4-BE49-F238E27FC236}">
                <a16:creationId xmlns:a16="http://schemas.microsoft.com/office/drawing/2014/main" id="{3A54833C-35BD-48B7-AE6D-EB70E40AEB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2188" y="4951507"/>
            <a:ext cx="3031444" cy="20935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97659" y="55880"/>
            <a:ext cx="6470015" cy="696563"/>
            <a:chOff x="1587500" y="0"/>
            <a:chExt cx="6470015" cy="948055"/>
          </a:xfrm>
          <a:solidFill>
            <a:schemeClr val="tx1"/>
          </a:solidFill>
          <a:effectLst>
            <a:glow rad="228600">
              <a:schemeClr val="accent6">
                <a:satMod val="175000"/>
                <a:alpha val="40000"/>
              </a:schemeClr>
            </a:glow>
          </a:effectLst>
        </p:grpSpPr>
        <p:sp>
          <p:nvSpPr>
            <p:cNvPr id="3" name="object 3"/>
            <p:cNvSpPr/>
            <p:nvPr/>
          </p:nvSpPr>
          <p:spPr>
            <a:xfrm>
              <a:off x="1587500" y="0"/>
              <a:ext cx="6469888" cy="947927"/>
            </a:xfrm>
            <a:prstGeom prst="rect">
              <a:avLst/>
            </a:prstGeom>
            <a:grpFill/>
          </p:spPr>
          <p:txBody>
            <a:bodyPr wrap="square" lIns="0" tIns="0" rIns="0" bIns="0" rtlCol="0"/>
            <a:lstStyle/>
            <a:p>
              <a:endParaRPr/>
            </a:p>
          </p:txBody>
        </p:sp>
        <p:sp>
          <p:nvSpPr>
            <p:cNvPr id="4" name="object 4"/>
            <p:cNvSpPr/>
            <p:nvPr/>
          </p:nvSpPr>
          <p:spPr>
            <a:xfrm>
              <a:off x="1836420" y="55880"/>
              <a:ext cx="5976620" cy="647700"/>
            </a:xfrm>
            <a:custGeom>
              <a:avLst/>
              <a:gdLst/>
              <a:ahLst/>
              <a:cxnLst/>
              <a:rect l="l" t="t" r="r" b="b"/>
              <a:pathLst>
                <a:path w="5976620" h="647700">
                  <a:moveTo>
                    <a:pt x="5976620" y="0"/>
                  </a:moveTo>
                  <a:lnTo>
                    <a:pt x="0" y="0"/>
                  </a:lnTo>
                  <a:lnTo>
                    <a:pt x="0" y="647700"/>
                  </a:lnTo>
                  <a:lnTo>
                    <a:pt x="5976620" y="647700"/>
                  </a:lnTo>
                  <a:lnTo>
                    <a:pt x="5976620" y="0"/>
                  </a:lnTo>
                  <a:close/>
                </a:path>
              </a:pathLst>
            </a:custGeom>
            <a:grpFill/>
          </p:spPr>
          <p:txBody>
            <a:bodyPr wrap="square" lIns="0" tIns="0" rIns="0" bIns="0" rtlCol="0"/>
            <a:lstStyle/>
            <a:p>
              <a:endParaRPr/>
            </a:p>
          </p:txBody>
        </p:sp>
        <p:sp>
          <p:nvSpPr>
            <p:cNvPr id="5" name="object 5"/>
            <p:cNvSpPr/>
            <p:nvPr/>
          </p:nvSpPr>
          <p:spPr>
            <a:xfrm>
              <a:off x="1833879" y="53339"/>
              <a:ext cx="5981700" cy="652780"/>
            </a:xfrm>
            <a:custGeom>
              <a:avLst/>
              <a:gdLst/>
              <a:ahLst/>
              <a:cxnLst/>
              <a:rect l="l" t="t" r="r" b="b"/>
              <a:pathLst>
                <a:path w="5981700" h="652780">
                  <a:moveTo>
                    <a:pt x="0" y="617854"/>
                  </a:moveTo>
                  <a:lnTo>
                    <a:pt x="0" y="652779"/>
                  </a:lnTo>
                  <a:lnTo>
                    <a:pt x="34925" y="652779"/>
                  </a:lnTo>
                  <a:lnTo>
                    <a:pt x="0" y="617854"/>
                  </a:lnTo>
                  <a:close/>
                </a:path>
                <a:path w="5981700" h="652780">
                  <a:moveTo>
                    <a:pt x="34925" y="0"/>
                  </a:moveTo>
                  <a:lnTo>
                    <a:pt x="0" y="34925"/>
                  </a:lnTo>
                  <a:lnTo>
                    <a:pt x="0" y="617854"/>
                  </a:lnTo>
                  <a:lnTo>
                    <a:pt x="34925" y="652779"/>
                  </a:lnTo>
                  <a:lnTo>
                    <a:pt x="34925" y="0"/>
                  </a:lnTo>
                  <a:close/>
                </a:path>
                <a:path w="5981700" h="652780">
                  <a:moveTo>
                    <a:pt x="5946775" y="617854"/>
                  </a:moveTo>
                  <a:lnTo>
                    <a:pt x="34925" y="617854"/>
                  </a:lnTo>
                  <a:lnTo>
                    <a:pt x="34925" y="652779"/>
                  </a:lnTo>
                  <a:lnTo>
                    <a:pt x="5946775" y="652779"/>
                  </a:lnTo>
                  <a:lnTo>
                    <a:pt x="5946775" y="617854"/>
                  </a:lnTo>
                  <a:close/>
                </a:path>
                <a:path w="5981700" h="652780">
                  <a:moveTo>
                    <a:pt x="5946775" y="0"/>
                  </a:moveTo>
                  <a:lnTo>
                    <a:pt x="5946775" y="652779"/>
                  </a:lnTo>
                  <a:lnTo>
                    <a:pt x="5981700" y="617854"/>
                  </a:lnTo>
                  <a:lnTo>
                    <a:pt x="5981700" y="34925"/>
                  </a:lnTo>
                  <a:lnTo>
                    <a:pt x="5946775" y="0"/>
                  </a:lnTo>
                  <a:close/>
                </a:path>
                <a:path w="5981700" h="652780">
                  <a:moveTo>
                    <a:pt x="5981700" y="617854"/>
                  </a:moveTo>
                  <a:lnTo>
                    <a:pt x="5946775" y="652779"/>
                  </a:lnTo>
                  <a:lnTo>
                    <a:pt x="5981700" y="652779"/>
                  </a:lnTo>
                  <a:lnTo>
                    <a:pt x="5981700" y="617854"/>
                  </a:lnTo>
                  <a:close/>
                </a:path>
                <a:path w="5981700" h="652780">
                  <a:moveTo>
                    <a:pt x="34925" y="0"/>
                  </a:moveTo>
                  <a:lnTo>
                    <a:pt x="0" y="0"/>
                  </a:lnTo>
                  <a:lnTo>
                    <a:pt x="0" y="34925"/>
                  </a:lnTo>
                  <a:lnTo>
                    <a:pt x="34925" y="0"/>
                  </a:lnTo>
                  <a:close/>
                </a:path>
                <a:path w="5981700" h="652780">
                  <a:moveTo>
                    <a:pt x="5946775" y="0"/>
                  </a:moveTo>
                  <a:lnTo>
                    <a:pt x="34925" y="0"/>
                  </a:lnTo>
                  <a:lnTo>
                    <a:pt x="34925" y="34925"/>
                  </a:lnTo>
                  <a:lnTo>
                    <a:pt x="5946775" y="34925"/>
                  </a:lnTo>
                  <a:lnTo>
                    <a:pt x="5946775" y="0"/>
                  </a:lnTo>
                  <a:close/>
                </a:path>
                <a:path w="5981700" h="652780">
                  <a:moveTo>
                    <a:pt x="5981700" y="0"/>
                  </a:moveTo>
                  <a:lnTo>
                    <a:pt x="5946775" y="0"/>
                  </a:lnTo>
                  <a:lnTo>
                    <a:pt x="5981700" y="34925"/>
                  </a:lnTo>
                  <a:lnTo>
                    <a:pt x="5981700" y="0"/>
                  </a:lnTo>
                  <a:close/>
                </a:path>
              </a:pathLst>
            </a:custGeom>
            <a:grpFill/>
          </p:spPr>
          <p:txBody>
            <a:bodyPr wrap="square" lIns="0" tIns="0" rIns="0" bIns="0" rtlCol="0"/>
            <a:lstStyle/>
            <a:p>
              <a:endParaRPr/>
            </a:p>
          </p:txBody>
        </p:sp>
      </p:grpSp>
      <p:sp>
        <p:nvSpPr>
          <p:cNvPr id="6" name="object 6"/>
          <p:cNvSpPr txBox="1">
            <a:spLocks noGrp="1"/>
          </p:cNvSpPr>
          <p:nvPr>
            <p:ph type="title"/>
          </p:nvPr>
        </p:nvSpPr>
        <p:spPr>
          <a:xfrm>
            <a:off x="1856741" y="191296"/>
            <a:ext cx="5976620" cy="505267"/>
          </a:xfrm>
          <a:prstGeom prst="rect">
            <a:avLst/>
          </a:prstGeom>
        </p:spPr>
        <p:txBody>
          <a:bodyPr vert="horz" wrap="square" lIns="0" tIns="12700" rIns="0" bIns="0" rtlCol="0">
            <a:spAutoFit/>
          </a:bodyPr>
          <a:lstStyle/>
          <a:p>
            <a:pPr marL="12700" algn="ctr">
              <a:lnSpc>
                <a:spcPct val="100000"/>
              </a:lnSpc>
              <a:spcBef>
                <a:spcPts val="100"/>
              </a:spcBef>
            </a:pPr>
            <a:r>
              <a:rPr sz="3200" spc="-440" dirty="0">
                <a:solidFill>
                  <a:schemeClr val="bg1"/>
                </a:solidFill>
                <a:latin typeface="Aharoni" panose="02010803020104030203" pitchFamily="2" charset="-79"/>
                <a:cs typeface="Aharoni" panose="02010803020104030203" pitchFamily="2" charset="-79"/>
              </a:rPr>
              <a:t>CAPACITACIONES</a:t>
            </a:r>
            <a:r>
              <a:rPr sz="3200" spc="-140" dirty="0">
                <a:solidFill>
                  <a:schemeClr val="bg1"/>
                </a:solidFill>
                <a:latin typeface="Aharoni" panose="02010803020104030203" pitchFamily="2" charset="-79"/>
                <a:cs typeface="Aharoni" panose="02010803020104030203" pitchFamily="2" charset="-79"/>
              </a:rPr>
              <a:t> </a:t>
            </a:r>
            <a:r>
              <a:rPr lang="es-MX" sz="3200" spc="-380" dirty="0">
                <a:solidFill>
                  <a:schemeClr val="bg1"/>
                </a:solidFill>
                <a:latin typeface="Aharoni" panose="02010803020104030203" pitchFamily="2" charset="-79"/>
                <a:cs typeface="Aharoni" panose="02010803020104030203" pitchFamily="2" charset="-79"/>
              </a:rPr>
              <a:t>PRESENCIALES</a:t>
            </a:r>
            <a:endParaRPr sz="3200" dirty="0">
              <a:solidFill>
                <a:schemeClr val="bg1"/>
              </a:solidFill>
              <a:latin typeface="Aharoni" panose="02010803020104030203" pitchFamily="2" charset="-79"/>
              <a:cs typeface="Aharoni" panose="02010803020104030203" pitchFamily="2" charset="-79"/>
            </a:endParaRPr>
          </a:p>
        </p:txBody>
      </p:sp>
      <p:sp>
        <p:nvSpPr>
          <p:cNvPr id="7" name="object 7"/>
          <p:cNvSpPr txBox="1"/>
          <p:nvPr/>
        </p:nvSpPr>
        <p:spPr>
          <a:xfrm>
            <a:off x="0" y="322580"/>
            <a:ext cx="8961120" cy="4057521"/>
          </a:xfrm>
          <a:prstGeom prst="rect">
            <a:avLst/>
          </a:prstGeom>
        </p:spPr>
        <p:txBody>
          <a:bodyPr vert="horz" wrap="square" lIns="0" tIns="55880" rIns="0" bIns="0" rtlCol="0">
            <a:spAutoFit/>
          </a:bodyPr>
          <a:lstStyle/>
          <a:p>
            <a:pPr marL="342900" indent="-342900" algn="l">
              <a:buFont typeface="Wingdings" panose="05000000000000000000" pitchFamily="2" charset="2"/>
              <a:buChar char="Ø"/>
            </a:pPr>
            <a:endParaRPr lang="es-MX" sz="2000" b="0" i="0" dirty="0">
              <a:solidFill>
                <a:srgbClr val="050505"/>
              </a:solidFill>
              <a:effectLst/>
              <a:latin typeface="Segoe UI Historic" panose="020B0502040204020203" pitchFamily="34" charset="0"/>
            </a:endParaRPr>
          </a:p>
          <a:p>
            <a:pPr marL="342900" indent="-342900" algn="l">
              <a:buFont typeface="Wingdings" panose="05000000000000000000" pitchFamily="2" charset="2"/>
              <a:buChar char="Ø"/>
            </a:pPr>
            <a:endParaRPr lang="es-MX" sz="2000" dirty="0">
              <a:solidFill>
                <a:srgbClr val="050505"/>
              </a:solidFill>
              <a:latin typeface="Segoe UI Historic" panose="020B0502040204020203" pitchFamily="34" charset="0"/>
            </a:endParaRPr>
          </a:p>
          <a:p>
            <a:pPr marL="342900" indent="-342900" algn="l">
              <a:buFont typeface="Wingdings" panose="05000000000000000000" pitchFamily="2" charset="2"/>
              <a:buChar char="Ø"/>
            </a:pPr>
            <a:r>
              <a:rPr lang="es-EC" sz="2000" b="0" i="0" dirty="0">
                <a:solidFill>
                  <a:srgbClr val="050505"/>
                </a:solidFill>
                <a:effectLst/>
                <a:latin typeface="Segoe UI Historic" panose="020B0502040204020203" pitchFamily="34" charset="0"/>
              </a:rPr>
              <a:t>“</a:t>
            </a:r>
            <a:r>
              <a:rPr lang="es-EC" sz="2000" b="0" i="0" dirty="0">
                <a:effectLst/>
                <a:latin typeface="Segoe UI Historic" panose="020B0502040204020203" pitchFamily="34" charset="0"/>
              </a:rPr>
              <a:t>𝘿𝙞𝙧𝙚𝙘𝙩𝙧𝙞𝙘𝙚𝙨 𝙙𝙚 𝙘𝙤𝙤𝙥𝙚𝙧𝙖𝙘𝙞</a:t>
            </a:r>
            <a:r>
              <a:rPr lang="es-EC" sz="2000" b="0" i="0" dirty="0" err="1">
                <a:effectLst/>
                <a:latin typeface="Segoe UI Historic" panose="020B0502040204020203" pitchFamily="34" charset="0"/>
              </a:rPr>
              <a:t>ó</a:t>
            </a:r>
            <a:r>
              <a:rPr lang="es-EC" sz="2000" b="0" i="0" dirty="0">
                <a:effectLst/>
                <a:latin typeface="Segoe UI Historic" panose="020B0502040204020203" pitchFamily="34" charset="0"/>
              </a:rPr>
              <a:t>𝙣 𝙞𝙣𝙩𝙚𝙧𝙣𝙖𝙘𝙞𝙤𝙣𝙖𝙡  </a:t>
            </a:r>
            <a:r>
              <a:rPr lang="es-EC" sz="2000" b="0" i="0" dirty="0">
                <a:solidFill>
                  <a:srgbClr val="050505"/>
                </a:solidFill>
                <a:effectLst/>
                <a:latin typeface="Segoe UI Historic" panose="020B0502040204020203" pitchFamily="34" charset="0"/>
              </a:rPr>
              <a:t>		</a:t>
            </a:r>
            <a:r>
              <a:rPr lang="es-EC" sz="2000" dirty="0">
                <a:solidFill>
                  <a:srgbClr val="050505"/>
                </a:solidFill>
                <a:latin typeface="Segoe UI Historic" panose="020B0502040204020203" pitchFamily="34" charset="0"/>
              </a:rPr>
              <a:t>   </a:t>
            </a:r>
            <a:r>
              <a:rPr lang="es-EC" sz="2000" b="1" i="0" dirty="0">
                <a:solidFill>
                  <a:srgbClr val="FFFF00"/>
                </a:solidFill>
                <a:effectLst/>
                <a:latin typeface="Segoe UI Historic" panose="020B0502040204020203" pitchFamily="34" charset="0"/>
              </a:rPr>
              <a:t>2 de abril del 2024</a:t>
            </a:r>
          </a:p>
          <a:p>
            <a:pPr algn="l"/>
            <a:r>
              <a:rPr lang="es-EC" sz="2000" b="0" i="0" dirty="0">
                <a:effectLst/>
                <a:latin typeface="Segoe UI Historic" panose="020B0502040204020203" pitchFamily="34" charset="0"/>
              </a:rPr>
              <a:t>𝙮 𝙥𝙧𝙤𝙮𝙚𝙘𝙩𝙤𝙨.</a:t>
            </a:r>
          </a:p>
          <a:p>
            <a:pPr marL="342900" indent="-342900" algn="l">
              <a:buFont typeface="Wingdings" panose="05000000000000000000" pitchFamily="2" charset="2"/>
              <a:buChar char="Ø"/>
            </a:pPr>
            <a:r>
              <a:rPr lang="es-MX" sz="2000" b="1" dirty="0">
                <a:latin typeface="Bahnschrift" panose="020B0502040204020203" pitchFamily="34" charset="0"/>
              </a:rPr>
              <a:t>Riesgos Mecánicos 									</a:t>
            </a:r>
            <a:r>
              <a:rPr lang="es-MX" sz="2000" b="1" dirty="0">
                <a:solidFill>
                  <a:srgbClr val="FFFF00"/>
                </a:solidFill>
                <a:latin typeface="Bahnschrift" panose="020B0502040204020203" pitchFamily="34" charset="0"/>
              </a:rPr>
              <a:t>23 de mayo del 2024</a:t>
            </a:r>
          </a:p>
          <a:p>
            <a:pPr marL="342900" indent="-342900" algn="l">
              <a:buFont typeface="Wingdings" panose="05000000000000000000" pitchFamily="2" charset="2"/>
              <a:buChar char="Ø"/>
            </a:pPr>
            <a:r>
              <a:rPr lang="es-MX" sz="2000" b="1" i="0" dirty="0">
                <a:effectLst/>
                <a:latin typeface="Segoe UI Historic" panose="020B0502040204020203" pitchFamily="34" charset="0"/>
              </a:rPr>
              <a:t>validación de información financiera y modelo de presentación de proyectos al Banco de Desarrollo del Ecuador (</a:t>
            </a:r>
            <a:r>
              <a:rPr lang="es-MX" sz="2000" b="1" i="0" dirty="0" err="1">
                <a:effectLst/>
                <a:latin typeface="Segoe UI Historic" panose="020B0502040204020203" pitchFamily="34" charset="0"/>
              </a:rPr>
              <a:t>BDE</a:t>
            </a:r>
            <a:r>
              <a:rPr lang="es-MX" sz="2000" b="1" i="0" dirty="0">
                <a:effectLst/>
                <a:latin typeface="Segoe UI Historic" panose="020B0502040204020203" pitchFamily="34" charset="0"/>
              </a:rPr>
              <a:t>).				   </a:t>
            </a:r>
            <a:r>
              <a:rPr lang="es-MX" sz="2000" b="1" i="0" dirty="0">
                <a:solidFill>
                  <a:srgbClr val="FFFF00"/>
                </a:solidFill>
                <a:effectLst/>
                <a:latin typeface="Segoe UI Historic" panose="020B0502040204020203" pitchFamily="34" charset="0"/>
              </a:rPr>
              <a:t>17 de julio del 2024</a:t>
            </a:r>
          </a:p>
          <a:p>
            <a:pPr marL="342900" indent="-342900" algn="l">
              <a:buFont typeface="Wingdings" panose="05000000000000000000" pitchFamily="2" charset="2"/>
              <a:buChar char="Ø"/>
            </a:pPr>
            <a:r>
              <a:rPr lang="es-EC" sz="2000" b="0" i="0" dirty="0">
                <a:effectLst/>
                <a:latin typeface="Segoe UI Historic" panose="020B0502040204020203" pitchFamily="34" charset="0"/>
              </a:rPr>
              <a:t>Contabilidad  Gubernamental							 </a:t>
            </a:r>
            <a:r>
              <a:rPr lang="es-EC" b="1" i="0" dirty="0">
                <a:solidFill>
                  <a:srgbClr val="FFFF00"/>
                </a:solidFill>
                <a:effectLst/>
                <a:latin typeface="Segoe UI Historic" panose="020B0502040204020203" pitchFamily="34" charset="0"/>
              </a:rPr>
              <a:t>18 al 23 de agosto/2024</a:t>
            </a:r>
          </a:p>
          <a:p>
            <a:pPr marL="342900" indent="-342900" algn="l">
              <a:buFont typeface="Wingdings" panose="05000000000000000000" pitchFamily="2" charset="2"/>
              <a:buChar char="Ø"/>
            </a:pPr>
            <a:r>
              <a:rPr lang="es-MX" sz="2000" b="1" i="0" dirty="0">
                <a:effectLst/>
                <a:latin typeface="Segoe UI Historic" panose="020B0502040204020203" pitchFamily="34" charset="0"/>
              </a:rPr>
              <a:t>Normas Comunes de todos los Procesos de Contratación y Administración de Contratos.                                                                           </a:t>
            </a:r>
            <a:r>
              <a:rPr lang="es-MX" sz="2000" b="1" i="0" dirty="0">
                <a:solidFill>
                  <a:srgbClr val="FFFF00"/>
                </a:solidFill>
                <a:effectLst/>
                <a:latin typeface="Segoe UI Historic" panose="020B0502040204020203" pitchFamily="34" charset="0"/>
              </a:rPr>
              <a:t>05 de septiembre/24</a:t>
            </a:r>
          </a:p>
          <a:p>
            <a:pPr marL="342900" indent="-342900" algn="just">
              <a:buFont typeface="Wingdings" panose="05000000000000000000" pitchFamily="2" charset="2"/>
              <a:buChar char="Ø"/>
            </a:pPr>
            <a:r>
              <a:rPr lang="es-MX" sz="2000" b="1" i="0" dirty="0">
                <a:effectLst/>
                <a:latin typeface="Segoe UI Historic" panose="020B0502040204020203" pitchFamily="34" charset="0"/>
              </a:rPr>
              <a:t>Carga de la información del </a:t>
            </a:r>
            <a:r>
              <a:rPr lang="es-MX" sz="2000" b="1" i="0" dirty="0" err="1">
                <a:effectLst/>
                <a:latin typeface="Segoe UI Historic" panose="020B0502040204020203" pitchFamily="34" charset="0"/>
              </a:rPr>
              <a:t>PDOT</a:t>
            </a:r>
            <a:r>
              <a:rPr lang="es-MX" sz="2000" b="1" i="0" dirty="0">
                <a:effectLst/>
                <a:latin typeface="Segoe UI Historic" panose="020B0502040204020203" pitchFamily="34" charset="0"/>
              </a:rPr>
              <a:t> al Sistema de la Superintendencia de Ordenamiento Territorial, a cargo de la Ing. Sofía Morales, Directora de Registro y Sistematización de Información Territorial.</a:t>
            </a:r>
            <a:r>
              <a:rPr lang="es-MX" sz="2000" b="1" dirty="0">
                <a:solidFill>
                  <a:srgbClr val="FFFF00"/>
                </a:solidFill>
                <a:latin typeface="Segoe UI Historic" panose="020B0502040204020203" pitchFamily="34" charset="0"/>
              </a:rPr>
              <a:t>	   06 de septiembre/24</a:t>
            </a:r>
          </a:p>
        </p:txBody>
      </p:sp>
      <p:sp>
        <p:nvSpPr>
          <p:cNvPr id="8" name="object 8"/>
          <p:cNvSpPr/>
          <p:nvPr/>
        </p:nvSpPr>
        <p:spPr>
          <a:xfrm>
            <a:off x="251459" y="55880"/>
            <a:ext cx="1315720" cy="513080"/>
          </a:xfrm>
          <a:prstGeom prst="rect">
            <a:avLst/>
          </a:prstGeom>
          <a:blipFill>
            <a:blip r:embed="rId2" cstate="print"/>
            <a:stretch>
              <a:fillRect/>
            </a:stretch>
          </a:blipFill>
        </p:spPr>
        <p:txBody>
          <a:bodyPr wrap="square" lIns="0" tIns="0" rIns="0" bIns="0" rtlCol="0"/>
          <a:lstStyle/>
          <a:p>
            <a:endParaRPr/>
          </a:p>
        </p:txBody>
      </p:sp>
      <p:pic>
        <p:nvPicPr>
          <p:cNvPr id="1026" name="Picture 2" descr="Puede ser una imagen de 7 personas, personas estudiando y texto">
            <a:extLst>
              <a:ext uri="{FF2B5EF4-FFF2-40B4-BE49-F238E27FC236}">
                <a16:creationId xmlns:a16="http://schemas.microsoft.com/office/drawing/2014/main" id="{D7C971AC-243B-4B66-AC4B-14EBC0CAB8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9" y="4646802"/>
            <a:ext cx="3002279" cy="2219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Puede ser una imagen de 11 personas y texto">
            <a:extLst>
              <a:ext uri="{FF2B5EF4-FFF2-40B4-BE49-F238E27FC236}">
                <a16:creationId xmlns:a16="http://schemas.microsoft.com/office/drawing/2014/main" id="{A2665E16-DF0D-48B9-9140-B9B5300960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3239" y="4611824"/>
            <a:ext cx="2895602" cy="2211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Puede ser una imagen de 6 personas, personas estudiando y texto">
            <a:extLst>
              <a:ext uri="{FF2B5EF4-FFF2-40B4-BE49-F238E27FC236}">
                <a16:creationId xmlns:a16="http://schemas.microsoft.com/office/drawing/2014/main" id="{91C3CF84-6DDE-4D4A-AEC4-1A5354D62C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8841" y="4646801"/>
            <a:ext cx="3185159" cy="22353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51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67179" y="55880"/>
            <a:ext cx="6470015" cy="645160"/>
            <a:chOff x="1587500" y="0"/>
            <a:chExt cx="6470015" cy="948055"/>
          </a:xfrm>
          <a:solidFill>
            <a:schemeClr val="tx1"/>
          </a:solidFill>
          <a:effectLst>
            <a:glow rad="228600">
              <a:schemeClr val="accent6">
                <a:satMod val="175000"/>
                <a:alpha val="40000"/>
              </a:schemeClr>
            </a:glow>
          </a:effectLst>
        </p:grpSpPr>
        <p:sp>
          <p:nvSpPr>
            <p:cNvPr id="3" name="object 3"/>
            <p:cNvSpPr/>
            <p:nvPr/>
          </p:nvSpPr>
          <p:spPr>
            <a:xfrm>
              <a:off x="1587500" y="0"/>
              <a:ext cx="6469888" cy="947927"/>
            </a:xfrm>
            <a:prstGeom prst="rect">
              <a:avLst/>
            </a:prstGeom>
            <a:grpFill/>
          </p:spPr>
          <p:txBody>
            <a:bodyPr wrap="square" lIns="0" tIns="0" rIns="0" bIns="0" rtlCol="0"/>
            <a:lstStyle/>
            <a:p>
              <a:endParaRPr/>
            </a:p>
          </p:txBody>
        </p:sp>
        <p:sp>
          <p:nvSpPr>
            <p:cNvPr id="4" name="object 4"/>
            <p:cNvSpPr/>
            <p:nvPr/>
          </p:nvSpPr>
          <p:spPr>
            <a:xfrm>
              <a:off x="1836420" y="55880"/>
              <a:ext cx="5976620" cy="647700"/>
            </a:xfrm>
            <a:custGeom>
              <a:avLst/>
              <a:gdLst/>
              <a:ahLst/>
              <a:cxnLst/>
              <a:rect l="l" t="t" r="r" b="b"/>
              <a:pathLst>
                <a:path w="5976620" h="647700">
                  <a:moveTo>
                    <a:pt x="5976620" y="0"/>
                  </a:moveTo>
                  <a:lnTo>
                    <a:pt x="0" y="0"/>
                  </a:lnTo>
                  <a:lnTo>
                    <a:pt x="0" y="647700"/>
                  </a:lnTo>
                  <a:lnTo>
                    <a:pt x="5976620" y="647700"/>
                  </a:lnTo>
                  <a:lnTo>
                    <a:pt x="5976620" y="0"/>
                  </a:lnTo>
                  <a:close/>
                </a:path>
              </a:pathLst>
            </a:custGeom>
            <a:grpFill/>
          </p:spPr>
          <p:txBody>
            <a:bodyPr wrap="square" lIns="0" tIns="0" rIns="0" bIns="0" rtlCol="0"/>
            <a:lstStyle/>
            <a:p>
              <a:endParaRPr/>
            </a:p>
          </p:txBody>
        </p:sp>
        <p:sp>
          <p:nvSpPr>
            <p:cNvPr id="5" name="object 5"/>
            <p:cNvSpPr/>
            <p:nvPr/>
          </p:nvSpPr>
          <p:spPr>
            <a:xfrm>
              <a:off x="1833879" y="53339"/>
              <a:ext cx="5981700" cy="652780"/>
            </a:xfrm>
            <a:custGeom>
              <a:avLst/>
              <a:gdLst/>
              <a:ahLst/>
              <a:cxnLst/>
              <a:rect l="l" t="t" r="r" b="b"/>
              <a:pathLst>
                <a:path w="5981700" h="652780">
                  <a:moveTo>
                    <a:pt x="0" y="617854"/>
                  </a:moveTo>
                  <a:lnTo>
                    <a:pt x="0" y="652779"/>
                  </a:lnTo>
                  <a:lnTo>
                    <a:pt x="34925" y="652779"/>
                  </a:lnTo>
                  <a:lnTo>
                    <a:pt x="0" y="617854"/>
                  </a:lnTo>
                  <a:close/>
                </a:path>
                <a:path w="5981700" h="652780">
                  <a:moveTo>
                    <a:pt x="34925" y="0"/>
                  </a:moveTo>
                  <a:lnTo>
                    <a:pt x="0" y="34925"/>
                  </a:lnTo>
                  <a:lnTo>
                    <a:pt x="0" y="617854"/>
                  </a:lnTo>
                  <a:lnTo>
                    <a:pt x="34925" y="652779"/>
                  </a:lnTo>
                  <a:lnTo>
                    <a:pt x="34925" y="0"/>
                  </a:lnTo>
                  <a:close/>
                </a:path>
                <a:path w="5981700" h="652780">
                  <a:moveTo>
                    <a:pt x="5946775" y="617854"/>
                  </a:moveTo>
                  <a:lnTo>
                    <a:pt x="34925" y="617854"/>
                  </a:lnTo>
                  <a:lnTo>
                    <a:pt x="34925" y="652779"/>
                  </a:lnTo>
                  <a:lnTo>
                    <a:pt x="5946775" y="652779"/>
                  </a:lnTo>
                  <a:lnTo>
                    <a:pt x="5946775" y="617854"/>
                  </a:lnTo>
                  <a:close/>
                </a:path>
                <a:path w="5981700" h="652780">
                  <a:moveTo>
                    <a:pt x="5946775" y="0"/>
                  </a:moveTo>
                  <a:lnTo>
                    <a:pt x="5946775" y="652779"/>
                  </a:lnTo>
                  <a:lnTo>
                    <a:pt x="5981700" y="617854"/>
                  </a:lnTo>
                  <a:lnTo>
                    <a:pt x="5981700" y="34925"/>
                  </a:lnTo>
                  <a:lnTo>
                    <a:pt x="5946775" y="0"/>
                  </a:lnTo>
                  <a:close/>
                </a:path>
                <a:path w="5981700" h="652780">
                  <a:moveTo>
                    <a:pt x="5981700" y="617854"/>
                  </a:moveTo>
                  <a:lnTo>
                    <a:pt x="5946775" y="652779"/>
                  </a:lnTo>
                  <a:lnTo>
                    <a:pt x="5981700" y="652779"/>
                  </a:lnTo>
                  <a:lnTo>
                    <a:pt x="5981700" y="617854"/>
                  </a:lnTo>
                  <a:close/>
                </a:path>
                <a:path w="5981700" h="652780">
                  <a:moveTo>
                    <a:pt x="34925" y="0"/>
                  </a:moveTo>
                  <a:lnTo>
                    <a:pt x="0" y="0"/>
                  </a:lnTo>
                  <a:lnTo>
                    <a:pt x="0" y="34925"/>
                  </a:lnTo>
                  <a:lnTo>
                    <a:pt x="34925" y="0"/>
                  </a:lnTo>
                  <a:close/>
                </a:path>
                <a:path w="5981700" h="652780">
                  <a:moveTo>
                    <a:pt x="5946775" y="0"/>
                  </a:moveTo>
                  <a:lnTo>
                    <a:pt x="34925" y="0"/>
                  </a:lnTo>
                  <a:lnTo>
                    <a:pt x="34925" y="34925"/>
                  </a:lnTo>
                  <a:lnTo>
                    <a:pt x="5946775" y="34925"/>
                  </a:lnTo>
                  <a:lnTo>
                    <a:pt x="5946775" y="0"/>
                  </a:lnTo>
                  <a:close/>
                </a:path>
                <a:path w="5981700" h="652780">
                  <a:moveTo>
                    <a:pt x="5981700" y="0"/>
                  </a:moveTo>
                  <a:lnTo>
                    <a:pt x="5946775" y="0"/>
                  </a:lnTo>
                  <a:lnTo>
                    <a:pt x="5981700" y="34925"/>
                  </a:lnTo>
                  <a:lnTo>
                    <a:pt x="5981700" y="0"/>
                  </a:lnTo>
                  <a:close/>
                </a:path>
              </a:pathLst>
            </a:custGeom>
            <a:grpFill/>
          </p:spPr>
          <p:txBody>
            <a:bodyPr wrap="square" lIns="0" tIns="0" rIns="0" bIns="0" rtlCol="0"/>
            <a:lstStyle/>
            <a:p>
              <a:endParaRPr/>
            </a:p>
          </p:txBody>
        </p:sp>
      </p:grpSp>
      <p:sp>
        <p:nvSpPr>
          <p:cNvPr id="6" name="object 6"/>
          <p:cNvSpPr txBox="1">
            <a:spLocks noGrp="1"/>
          </p:cNvSpPr>
          <p:nvPr>
            <p:ph type="title"/>
          </p:nvPr>
        </p:nvSpPr>
        <p:spPr>
          <a:xfrm>
            <a:off x="1914905" y="14922"/>
            <a:ext cx="5976620" cy="505267"/>
          </a:xfrm>
          <a:prstGeom prst="rect">
            <a:avLst/>
          </a:prstGeom>
        </p:spPr>
        <p:txBody>
          <a:bodyPr vert="horz" wrap="square" lIns="0" tIns="12700" rIns="0" bIns="0" rtlCol="0">
            <a:spAutoFit/>
          </a:bodyPr>
          <a:lstStyle/>
          <a:p>
            <a:pPr marL="12700">
              <a:lnSpc>
                <a:spcPct val="100000"/>
              </a:lnSpc>
              <a:spcBef>
                <a:spcPts val="100"/>
              </a:spcBef>
            </a:pPr>
            <a:r>
              <a:rPr sz="3200" spc="-440" dirty="0">
                <a:solidFill>
                  <a:schemeClr val="bg1"/>
                </a:solidFill>
                <a:latin typeface="Aharoni" panose="02010803020104030203" pitchFamily="2" charset="-79"/>
                <a:cs typeface="Aharoni" panose="02010803020104030203" pitchFamily="2" charset="-79"/>
              </a:rPr>
              <a:t>CAPACITACIONES</a:t>
            </a:r>
            <a:r>
              <a:rPr sz="3200" spc="-140" dirty="0">
                <a:solidFill>
                  <a:schemeClr val="bg1"/>
                </a:solidFill>
                <a:latin typeface="Aharoni" panose="02010803020104030203" pitchFamily="2" charset="-79"/>
                <a:cs typeface="Aharoni" panose="02010803020104030203" pitchFamily="2" charset="-79"/>
              </a:rPr>
              <a:t> </a:t>
            </a:r>
            <a:r>
              <a:rPr lang="es-MX" sz="3200" spc="-380" dirty="0">
                <a:solidFill>
                  <a:schemeClr val="bg1"/>
                </a:solidFill>
                <a:latin typeface="Aharoni" panose="02010803020104030203" pitchFamily="2" charset="-79"/>
                <a:cs typeface="Aharoni" panose="02010803020104030203" pitchFamily="2" charset="-79"/>
              </a:rPr>
              <a:t>PRESENCIALES</a:t>
            </a:r>
            <a:endParaRPr sz="3200" dirty="0">
              <a:solidFill>
                <a:schemeClr val="bg1"/>
              </a:solidFill>
              <a:latin typeface="Aharoni" panose="02010803020104030203" pitchFamily="2" charset="-79"/>
              <a:cs typeface="Aharoni" panose="02010803020104030203" pitchFamily="2" charset="-79"/>
            </a:endParaRPr>
          </a:p>
        </p:txBody>
      </p:sp>
      <p:sp>
        <p:nvSpPr>
          <p:cNvPr id="8" name="object 8"/>
          <p:cNvSpPr/>
          <p:nvPr/>
        </p:nvSpPr>
        <p:spPr>
          <a:xfrm>
            <a:off x="251459" y="55880"/>
            <a:ext cx="1315720" cy="513080"/>
          </a:xfrm>
          <a:prstGeom prst="rect">
            <a:avLst/>
          </a:prstGeom>
          <a:blipFill>
            <a:blip r:embed="rId2" cstate="print"/>
            <a:stretch>
              <a:fillRect/>
            </a:stretch>
          </a:blipFill>
        </p:spPr>
        <p:txBody>
          <a:bodyPr wrap="square" lIns="0" tIns="0" rIns="0" bIns="0" rtlCol="0"/>
          <a:lstStyle/>
          <a:p>
            <a:endParaRPr/>
          </a:p>
        </p:txBody>
      </p:sp>
      <p:sp>
        <p:nvSpPr>
          <p:cNvPr id="9" name="CuadroTexto 8">
            <a:extLst>
              <a:ext uri="{FF2B5EF4-FFF2-40B4-BE49-F238E27FC236}">
                <a16:creationId xmlns:a16="http://schemas.microsoft.com/office/drawing/2014/main" id="{C2338277-6DB2-4B78-8901-B8114EB5385B}"/>
              </a:ext>
            </a:extLst>
          </p:cNvPr>
          <p:cNvSpPr txBox="1"/>
          <p:nvPr/>
        </p:nvSpPr>
        <p:spPr>
          <a:xfrm>
            <a:off x="-152400" y="1219200"/>
            <a:ext cx="9296400" cy="1754326"/>
          </a:xfrm>
          <a:prstGeom prst="rect">
            <a:avLst/>
          </a:prstGeom>
          <a:noFill/>
        </p:spPr>
        <p:txBody>
          <a:bodyPr wrap="square">
            <a:spAutoFit/>
          </a:bodyPr>
          <a:lstStyle/>
          <a:p>
            <a:pPr marL="342900" indent="-342900" algn="just">
              <a:buFont typeface="Wingdings" panose="05000000000000000000" pitchFamily="2" charset="2"/>
              <a:buChar char="Ø"/>
            </a:pPr>
            <a:r>
              <a:rPr lang="es-MX" b="1" i="0" dirty="0">
                <a:effectLst/>
                <a:latin typeface="Segoe UI Historic" panose="020B0502040204020203" pitchFamily="34" charset="0"/>
              </a:rPr>
              <a:t>Socialización de las ofertas académicas de la </a:t>
            </a:r>
            <a:r>
              <a:rPr lang="es-MX" b="1" i="0" dirty="0" err="1">
                <a:effectLst/>
                <a:latin typeface="Segoe UI Historic" panose="020B0502040204020203" pitchFamily="34" charset="0"/>
              </a:rPr>
              <a:t>UTPL</a:t>
            </a:r>
            <a:r>
              <a:rPr lang="es-MX" b="1" i="0" dirty="0">
                <a:effectLst/>
                <a:latin typeface="Segoe UI Historic" panose="020B0502040204020203" pitchFamily="34" charset="0"/>
              </a:rPr>
              <a:t>, impartida por la </a:t>
            </a:r>
            <a:r>
              <a:rPr lang="es-MX" b="1" i="0" dirty="0" err="1">
                <a:effectLst/>
                <a:latin typeface="Segoe UI Historic" panose="020B0502040204020203" pitchFamily="34" charset="0"/>
              </a:rPr>
              <a:t>Mgt</a:t>
            </a:r>
            <a:r>
              <a:rPr lang="es-MX" b="1" i="0" dirty="0">
                <a:effectLst/>
                <a:latin typeface="Segoe UI Historic" panose="020B0502040204020203" pitchFamily="34" charset="0"/>
              </a:rPr>
              <a:t>. Mónica Acosta, Directora de Postgrados de la </a:t>
            </a:r>
            <a:r>
              <a:rPr lang="es-MX" b="1" i="0" dirty="0" err="1">
                <a:effectLst/>
                <a:latin typeface="Segoe UI Historic" panose="020B0502040204020203" pitchFamily="34" charset="0"/>
              </a:rPr>
              <a:t>UTPL</a:t>
            </a:r>
            <a:r>
              <a:rPr lang="es-MX" b="1" i="0" dirty="0">
                <a:effectLst/>
                <a:latin typeface="Segoe UI Historic" panose="020B0502040204020203" pitchFamily="34" charset="0"/>
              </a:rPr>
              <a:t>, con el fin de promover el acceso a la educación superior y la profesionalización de nuestras autoridades parroquiales. 	</a:t>
            </a:r>
            <a:r>
              <a:rPr lang="es-MX" b="1" i="0" dirty="0">
                <a:solidFill>
                  <a:srgbClr val="FFFF00"/>
                </a:solidFill>
                <a:effectLst/>
                <a:latin typeface="Segoe UI Historic" panose="020B0502040204020203" pitchFamily="34" charset="0"/>
              </a:rPr>
              <a:t>06 de septiembre</a:t>
            </a:r>
          </a:p>
          <a:p>
            <a:pPr marL="342900" indent="-342900" algn="just">
              <a:buFont typeface="Wingdings" panose="05000000000000000000" pitchFamily="2" charset="2"/>
              <a:buChar char="Ø"/>
            </a:pPr>
            <a:endParaRPr lang="es-MX" b="1" i="0" dirty="0">
              <a:solidFill>
                <a:srgbClr val="FFFF00"/>
              </a:solidFill>
              <a:effectLst/>
              <a:latin typeface="Segoe UI Historic" panose="020B0502040204020203" pitchFamily="34" charset="0"/>
            </a:endParaRPr>
          </a:p>
          <a:p>
            <a:pPr marL="342900" indent="-342900" algn="just">
              <a:buFont typeface="Wingdings" panose="05000000000000000000" pitchFamily="2" charset="2"/>
              <a:buChar char="Ø"/>
            </a:pPr>
            <a:r>
              <a:rPr lang="es-MX" b="1" dirty="0">
                <a:latin typeface="Segoe UI Historic" panose="020B0502040204020203" pitchFamily="34" charset="0"/>
              </a:rPr>
              <a:t>S</a:t>
            </a:r>
            <a:r>
              <a:rPr lang="es-MX" b="1" i="0" dirty="0">
                <a:effectLst/>
                <a:latin typeface="Segoe UI Historic" panose="020B0502040204020203" pitchFamily="34" charset="0"/>
              </a:rPr>
              <a:t>ocialización de planes y proyectos del </a:t>
            </a:r>
            <a:r>
              <a:rPr lang="es-MX" b="1" i="0" dirty="0" err="1">
                <a:effectLst/>
                <a:latin typeface="Segoe UI Historic" panose="020B0502040204020203" pitchFamily="34" charset="0"/>
              </a:rPr>
              <a:t>MIDUVI</a:t>
            </a:r>
            <a:r>
              <a:rPr lang="es-MX" b="1" i="0" dirty="0">
                <a:effectLst/>
                <a:latin typeface="Segoe UI Historic" panose="020B0502040204020203" pitchFamily="34" charset="0"/>
              </a:rPr>
              <a:t> dirigida a nuestras juntas parroquiales rurales. 														</a:t>
            </a:r>
            <a:r>
              <a:rPr lang="es-MX" b="1" i="0" dirty="0">
                <a:solidFill>
                  <a:srgbClr val="FFFF00"/>
                </a:solidFill>
                <a:effectLst/>
                <a:latin typeface="Segoe UI Historic" panose="020B0502040204020203" pitchFamily="34" charset="0"/>
              </a:rPr>
              <a:t>06 de septiembre</a:t>
            </a:r>
            <a:endParaRPr lang="es-EC" b="1" i="0" dirty="0">
              <a:solidFill>
                <a:srgbClr val="FFFF00"/>
              </a:solidFill>
              <a:effectLst/>
              <a:latin typeface="Segoe UI Historic" panose="020B0502040204020203" pitchFamily="34" charset="0"/>
            </a:endParaRPr>
          </a:p>
        </p:txBody>
      </p:sp>
      <p:pic>
        <p:nvPicPr>
          <p:cNvPr id="1026" name="Picture 2" descr="Puede ser una imagen de 16 personas y texto">
            <a:extLst>
              <a:ext uri="{FF2B5EF4-FFF2-40B4-BE49-F238E27FC236}">
                <a16:creationId xmlns:a16="http://schemas.microsoft.com/office/drawing/2014/main" id="{3DC7BCD6-A56A-47CA-947D-B11D9A5B7F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086" y="3200400"/>
            <a:ext cx="3358146" cy="26520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Puede ser una imagen de 6 personas y texto">
            <a:extLst>
              <a:ext uri="{FF2B5EF4-FFF2-40B4-BE49-F238E27FC236}">
                <a16:creationId xmlns:a16="http://schemas.microsoft.com/office/drawing/2014/main" id="{16C5CF02-1B97-40DE-AC4F-F1788323B1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2123" y="3200400"/>
            <a:ext cx="3533271" cy="26520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664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a:extLst>
              <a:ext uri="{FF2B5EF4-FFF2-40B4-BE49-F238E27FC236}">
                <a16:creationId xmlns:a16="http://schemas.microsoft.com/office/drawing/2014/main" id="{9116948B-CB58-4447-9EC8-9AC49B93179F}"/>
              </a:ext>
            </a:extLst>
          </p:cNvPr>
          <p:cNvGraphicFramePr>
            <a:graphicFrameLocks noGrp="1"/>
          </p:cNvGraphicFramePr>
          <p:nvPr>
            <p:extLst>
              <p:ext uri="{D42A27DB-BD31-4B8C-83A1-F6EECF244321}">
                <p14:modId xmlns:p14="http://schemas.microsoft.com/office/powerpoint/2010/main" val="422531101"/>
              </p:ext>
            </p:extLst>
          </p:nvPr>
        </p:nvGraphicFramePr>
        <p:xfrm>
          <a:off x="228600" y="2438400"/>
          <a:ext cx="8458200" cy="2943198"/>
        </p:xfrm>
        <a:graphic>
          <a:graphicData uri="http://schemas.openxmlformats.org/drawingml/2006/table">
            <a:tbl>
              <a:tblPr firstRow="1" bandRow="1">
                <a:effectLst>
                  <a:reflection blurRad="6350" stA="50000" endA="300" endPos="55000" dir="5400000" sy="-100000" algn="bl" rotWithShape="0"/>
                </a:effectLst>
                <a:tableStyleId>{2D5ABB26-0587-4C30-8999-92F81FD0307C}</a:tableStyleId>
              </a:tblPr>
              <a:tblGrid>
                <a:gridCol w="14478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1471548">
                <a:tc>
                  <a:txBody>
                    <a:bodyPr/>
                    <a:lstStyle/>
                    <a:p>
                      <a:pPr>
                        <a:lnSpc>
                          <a:spcPct val="100000"/>
                        </a:lnSpc>
                        <a:spcBef>
                          <a:spcPts val="40"/>
                        </a:spcBef>
                      </a:pPr>
                      <a:endParaRPr sz="1650" b="1" dirty="0">
                        <a:solidFill>
                          <a:schemeClr val="accent1">
                            <a:lumMod val="60000"/>
                            <a:lumOff val="40000"/>
                          </a:schemeClr>
                        </a:solidFill>
                        <a:latin typeface="Times New Roman"/>
                        <a:cs typeface="Times New Roman"/>
                      </a:endParaRPr>
                    </a:p>
                    <a:p>
                      <a:pPr marL="206375">
                        <a:lnSpc>
                          <a:spcPct val="100000"/>
                        </a:lnSpc>
                      </a:pPr>
                      <a:endParaRPr lang="es-MX" sz="1350" b="1" spc="-165" dirty="0">
                        <a:solidFill>
                          <a:schemeClr val="accent1">
                            <a:lumMod val="60000"/>
                            <a:lumOff val="40000"/>
                          </a:schemeClr>
                        </a:solidFill>
                        <a:latin typeface="Arial"/>
                        <a:cs typeface="Arial"/>
                      </a:endParaRPr>
                    </a:p>
                    <a:p>
                      <a:pPr marL="206375">
                        <a:lnSpc>
                          <a:spcPct val="100000"/>
                        </a:lnSpc>
                      </a:pPr>
                      <a:r>
                        <a:rPr sz="1350" b="1" spc="-165" dirty="0" err="1">
                          <a:solidFill>
                            <a:schemeClr val="bg1"/>
                          </a:solidFill>
                          <a:latin typeface="Arial"/>
                          <a:cs typeface="Arial"/>
                        </a:rPr>
                        <a:t>PRESUPUESTO</a:t>
                      </a:r>
                      <a:endParaRPr sz="1350" b="1" dirty="0">
                        <a:solidFill>
                          <a:schemeClr val="bg1"/>
                        </a:solidFill>
                        <a:latin typeface="Arial"/>
                        <a:cs typeface="Arial"/>
                      </a:endParaRPr>
                    </a:p>
                    <a:p>
                      <a:pPr marL="188595">
                        <a:lnSpc>
                          <a:spcPct val="100000"/>
                        </a:lnSpc>
                        <a:spcBef>
                          <a:spcPts val="5"/>
                        </a:spcBef>
                      </a:pPr>
                      <a:r>
                        <a:rPr sz="1350" b="1" spc="-120" dirty="0">
                          <a:solidFill>
                            <a:schemeClr val="bg1"/>
                          </a:solidFill>
                          <a:latin typeface="Arial"/>
                          <a:cs typeface="Arial"/>
                        </a:rPr>
                        <a:t>INSTITUCIONAL</a:t>
                      </a:r>
                      <a:endParaRPr sz="1350" b="1" dirty="0">
                        <a:solidFill>
                          <a:schemeClr val="bg1"/>
                        </a:solidFill>
                        <a:latin typeface="Arial"/>
                        <a:cs typeface="Arial"/>
                      </a:endParaRPr>
                    </a:p>
                  </a:txBody>
                  <a:tcPr marL="0" marR="0" marT="50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6C069"/>
                    </a:solidFill>
                  </a:tcPr>
                </a:tc>
                <a:tc>
                  <a:txBody>
                    <a:bodyPr/>
                    <a:lstStyle/>
                    <a:p>
                      <a:pPr>
                        <a:lnSpc>
                          <a:spcPct val="100000"/>
                        </a:lnSpc>
                        <a:spcBef>
                          <a:spcPts val="40"/>
                        </a:spcBef>
                      </a:pPr>
                      <a:endParaRPr sz="1650" b="1" dirty="0">
                        <a:solidFill>
                          <a:schemeClr val="accent1">
                            <a:lumMod val="60000"/>
                            <a:lumOff val="40000"/>
                          </a:schemeClr>
                        </a:solidFill>
                        <a:latin typeface="Times New Roman"/>
                        <a:cs typeface="Times New Roman"/>
                      </a:endParaRPr>
                    </a:p>
                    <a:p>
                      <a:pPr marL="254635" marR="246379" indent="-1905" algn="ctr">
                        <a:lnSpc>
                          <a:spcPct val="100000"/>
                        </a:lnSpc>
                      </a:pPr>
                      <a:endParaRPr lang="es-MX" sz="1350" b="1" spc="-175" dirty="0">
                        <a:solidFill>
                          <a:schemeClr val="accent1">
                            <a:lumMod val="60000"/>
                            <a:lumOff val="40000"/>
                          </a:schemeClr>
                        </a:solidFill>
                        <a:latin typeface="Arial"/>
                        <a:cs typeface="Arial"/>
                      </a:endParaRPr>
                    </a:p>
                    <a:p>
                      <a:pPr marL="254635" marR="246379" indent="-1905" algn="ctr">
                        <a:lnSpc>
                          <a:spcPct val="100000"/>
                        </a:lnSpc>
                      </a:pPr>
                      <a:r>
                        <a:rPr sz="1350" b="1" spc="-175" dirty="0">
                          <a:solidFill>
                            <a:schemeClr val="bg1"/>
                          </a:solidFill>
                          <a:latin typeface="Arial"/>
                          <a:cs typeface="Arial"/>
                        </a:rPr>
                        <a:t>GASTO  </a:t>
                      </a:r>
                      <a:r>
                        <a:rPr sz="1350" b="1" spc="-140" dirty="0">
                          <a:solidFill>
                            <a:schemeClr val="bg1"/>
                          </a:solidFill>
                          <a:latin typeface="Arial"/>
                          <a:cs typeface="Arial"/>
                        </a:rPr>
                        <a:t>CORRIENTE  </a:t>
                      </a:r>
                      <a:r>
                        <a:rPr sz="1350" b="1" spc="15" dirty="0">
                          <a:solidFill>
                            <a:schemeClr val="bg1"/>
                          </a:solidFill>
                          <a:latin typeface="Arial"/>
                          <a:cs typeface="Arial"/>
                        </a:rPr>
                        <a:t>P</a:t>
                      </a:r>
                      <a:r>
                        <a:rPr sz="1350" b="1" spc="10" dirty="0">
                          <a:solidFill>
                            <a:schemeClr val="bg1"/>
                          </a:solidFill>
                          <a:latin typeface="Arial"/>
                          <a:cs typeface="Arial"/>
                        </a:rPr>
                        <a:t>L</a:t>
                      </a:r>
                      <a:r>
                        <a:rPr sz="1350" b="1" spc="-10" dirty="0">
                          <a:solidFill>
                            <a:schemeClr val="bg1"/>
                          </a:solidFill>
                          <a:latin typeface="Arial"/>
                          <a:cs typeface="Arial"/>
                        </a:rPr>
                        <a:t>A</a:t>
                      </a:r>
                      <a:r>
                        <a:rPr sz="1350" b="1" spc="5" dirty="0">
                          <a:solidFill>
                            <a:schemeClr val="bg1"/>
                          </a:solidFill>
                          <a:latin typeface="Arial"/>
                          <a:cs typeface="Arial"/>
                        </a:rPr>
                        <a:t>N</a:t>
                      </a:r>
                      <a:r>
                        <a:rPr sz="1350" b="1" dirty="0">
                          <a:solidFill>
                            <a:schemeClr val="bg1"/>
                          </a:solidFill>
                          <a:latin typeface="Arial"/>
                          <a:cs typeface="Arial"/>
                        </a:rPr>
                        <a:t>I</a:t>
                      </a:r>
                      <a:r>
                        <a:rPr sz="1350" b="1" spc="5" dirty="0">
                          <a:solidFill>
                            <a:schemeClr val="bg1"/>
                          </a:solidFill>
                          <a:latin typeface="Arial"/>
                          <a:cs typeface="Arial"/>
                        </a:rPr>
                        <a:t>F</a:t>
                      </a:r>
                      <a:r>
                        <a:rPr sz="1350" b="1" spc="-25" dirty="0">
                          <a:solidFill>
                            <a:schemeClr val="bg1"/>
                          </a:solidFill>
                          <a:latin typeface="Arial"/>
                          <a:cs typeface="Arial"/>
                        </a:rPr>
                        <a:t>I</a:t>
                      </a:r>
                      <a:r>
                        <a:rPr sz="1350" b="1" spc="10" dirty="0">
                          <a:solidFill>
                            <a:schemeClr val="bg1"/>
                          </a:solidFill>
                          <a:latin typeface="Arial"/>
                          <a:cs typeface="Arial"/>
                        </a:rPr>
                        <a:t>C</a:t>
                      </a:r>
                      <a:r>
                        <a:rPr sz="1350" b="1" spc="-10" dirty="0">
                          <a:solidFill>
                            <a:schemeClr val="bg1"/>
                          </a:solidFill>
                          <a:latin typeface="Arial"/>
                          <a:cs typeface="Arial"/>
                        </a:rPr>
                        <a:t>A</a:t>
                      </a:r>
                      <a:r>
                        <a:rPr sz="1350" b="1" dirty="0">
                          <a:solidFill>
                            <a:schemeClr val="bg1"/>
                          </a:solidFill>
                          <a:latin typeface="Arial"/>
                          <a:cs typeface="Arial"/>
                        </a:rPr>
                        <a:t>DO</a:t>
                      </a:r>
                    </a:p>
                  </a:txBody>
                  <a:tcPr marL="0" marR="0" marT="50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6C069"/>
                    </a:solidFill>
                  </a:tcPr>
                </a:tc>
                <a:tc>
                  <a:txBody>
                    <a:bodyPr/>
                    <a:lstStyle/>
                    <a:p>
                      <a:pPr>
                        <a:lnSpc>
                          <a:spcPct val="100000"/>
                        </a:lnSpc>
                        <a:spcBef>
                          <a:spcPts val="40"/>
                        </a:spcBef>
                      </a:pPr>
                      <a:endParaRPr sz="1650" b="1" dirty="0">
                        <a:solidFill>
                          <a:schemeClr val="accent1">
                            <a:lumMod val="60000"/>
                            <a:lumOff val="40000"/>
                          </a:schemeClr>
                        </a:solidFill>
                        <a:latin typeface="Times New Roman"/>
                        <a:cs typeface="Times New Roman"/>
                      </a:endParaRPr>
                    </a:p>
                    <a:p>
                      <a:pPr marL="318770" marR="308610" indent="177165">
                        <a:lnSpc>
                          <a:spcPct val="100000"/>
                        </a:lnSpc>
                      </a:pPr>
                      <a:endParaRPr lang="es-MX" sz="1350" b="1" spc="-170" dirty="0">
                        <a:solidFill>
                          <a:schemeClr val="accent1">
                            <a:lumMod val="60000"/>
                            <a:lumOff val="40000"/>
                          </a:schemeClr>
                        </a:solidFill>
                        <a:latin typeface="Arial"/>
                        <a:cs typeface="Arial"/>
                      </a:endParaRPr>
                    </a:p>
                    <a:p>
                      <a:pPr marL="318770" marR="308610" indent="177165">
                        <a:lnSpc>
                          <a:spcPct val="100000"/>
                        </a:lnSpc>
                      </a:pPr>
                      <a:r>
                        <a:rPr sz="1350" b="1" spc="-170" dirty="0">
                          <a:solidFill>
                            <a:schemeClr val="bg1"/>
                          </a:solidFill>
                          <a:latin typeface="Arial"/>
                          <a:cs typeface="Arial"/>
                        </a:rPr>
                        <a:t>GASTO  </a:t>
                      </a:r>
                      <a:r>
                        <a:rPr sz="1350" b="1" spc="10" dirty="0">
                          <a:solidFill>
                            <a:schemeClr val="bg1"/>
                          </a:solidFill>
                          <a:latin typeface="Arial"/>
                          <a:cs typeface="Arial"/>
                        </a:rPr>
                        <a:t>C</a:t>
                      </a:r>
                      <a:r>
                        <a:rPr sz="1350" b="1" spc="20" dirty="0">
                          <a:solidFill>
                            <a:schemeClr val="bg1"/>
                          </a:solidFill>
                          <a:latin typeface="Arial"/>
                          <a:cs typeface="Arial"/>
                        </a:rPr>
                        <a:t>O</a:t>
                      </a:r>
                      <a:r>
                        <a:rPr sz="1350" b="1" spc="5" dirty="0">
                          <a:solidFill>
                            <a:schemeClr val="bg1"/>
                          </a:solidFill>
                          <a:latin typeface="Arial"/>
                          <a:cs typeface="Arial"/>
                        </a:rPr>
                        <a:t>R</a:t>
                      </a:r>
                      <a:r>
                        <a:rPr sz="1350" b="1" spc="-15" dirty="0">
                          <a:solidFill>
                            <a:schemeClr val="bg1"/>
                          </a:solidFill>
                          <a:latin typeface="Arial"/>
                          <a:cs typeface="Arial"/>
                        </a:rPr>
                        <a:t>R</a:t>
                      </a:r>
                      <a:r>
                        <a:rPr sz="1350" b="1" dirty="0">
                          <a:solidFill>
                            <a:schemeClr val="bg1"/>
                          </a:solidFill>
                          <a:latin typeface="Arial"/>
                          <a:cs typeface="Arial"/>
                        </a:rPr>
                        <a:t>I</a:t>
                      </a:r>
                      <a:r>
                        <a:rPr sz="1350" b="1" spc="-10" dirty="0">
                          <a:solidFill>
                            <a:schemeClr val="bg1"/>
                          </a:solidFill>
                          <a:latin typeface="Arial"/>
                          <a:cs typeface="Arial"/>
                        </a:rPr>
                        <a:t>E</a:t>
                      </a:r>
                      <a:r>
                        <a:rPr sz="1350" b="1" spc="5" dirty="0">
                          <a:solidFill>
                            <a:schemeClr val="bg1"/>
                          </a:solidFill>
                          <a:latin typeface="Arial"/>
                          <a:cs typeface="Arial"/>
                        </a:rPr>
                        <a:t>N</a:t>
                      </a:r>
                      <a:r>
                        <a:rPr sz="1350" b="1" spc="-20" dirty="0">
                          <a:solidFill>
                            <a:schemeClr val="bg1"/>
                          </a:solidFill>
                          <a:latin typeface="Arial"/>
                          <a:cs typeface="Arial"/>
                        </a:rPr>
                        <a:t>T</a:t>
                      </a:r>
                      <a:r>
                        <a:rPr sz="1350" b="1" dirty="0">
                          <a:solidFill>
                            <a:schemeClr val="bg1"/>
                          </a:solidFill>
                          <a:latin typeface="Arial"/>
                          <a:cs typeface="Arial"/>
                        </a:rPr>
                        <a:t>E  </a:t>
                      </a:r>
                      <a:r>
                        <a:rPr sz="1350" b="1" spc="10" dirty="0">
                          <a:solidFill>
                            <a:schemeClr val="bg1"/>
                          </a:solidFill>
                          <a:latin typeface="Arial"/>
                          <a:cs typeface="Arial"/>
                        </a:rPr>
                        <a:t>EJE</a:t>
                      </a:r>
                      <a:r>
                        <a:rPr sz="1350" b="1" spc="-10" dirty="0">
                          <a:solidFill>
                            <a:schemeClr val="bg1"/>
                          </a:solidFill>
                          <a:latin typeface="Arial"/>
                          <a:cs typeface="Arial"/>
                        </a:rPr>
                        <a:t>C</a:t>
                      </a:r>
                      <a:r>
                        <a:rPr sz="1350" b="1" spc="-5" dirty="0">
                          <a:solidFill>
                            <a:schemeClr val="bg1"/>
                          </a:solidFill>
                          <a:latin typeface="Arial"/>
                          <a:cs typeface="Arial"/>
                        </a:rPr>
                        <a:t>U</a:t>
                      </a:r>
                      <a:r>
                        <a:rPr sz="1350" b="1" spc="-100" dirty="0">
                          <a:solidFill>
                            <a:schemeClr val="bg1"/>
                          </a:solidFill>
                          <a:latin typeface="Arial"/>
                          <a:cs typeface="Arial"/>
                        </a:rPr>
                        <a:t>T</a:t>
                      </a:r>
                      <a:r>
                        <a:rPr sz="1350" b="1" spc="-10" dirty="0">
                          <a:solidFill>
                            <a:schemeClr val="bg1"/>
                          </a:solidFill>
                          <a:latin typeface="Arial"/>
                          <a:cs typeface="Arial"/>
                        </a:rPr>
                        <a:t>A</a:t>
                      </a:r>
                      <a:r>
                        <a:rPr sz="1350" b="1" dirty="0">
                          <a:solidFill>
                            <a:schemeClr val="bg1"/>
                          </a:solidFill>
                          <a:latin typeface="Arial"/>
                          <a:cs typeface="Arial"/>
                        </a:rPr>
                        <a:t>DO</a:t>
                      </a:r>
                    </a:p>
                  </a:txBody>
                  <a:tcPr marL="0" marR="0" marT="50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6C069"/>
                    </a:solidFill>
                  </a:tcPr>
                </a:tc>
                <a:tc>
                  <a:txBody>
                    <a:bodyPr/>
                    <a:lstStyle/>
                    <a:p>
                      <a:pPr>
                        <a:lnSpc>
                          <a:spcPct val="100000"/>
                        </a:lnSpc>
                        <a:spcBef>
                          <a:spcPts val="40"/>
                        </a:spcBef>
                      </a:pPr>
                      <a:endParaRPr sz="1650" b="1" dirty="0">
                        <a:solidFill>
                          <a:schemeClr val="accent1">
                            <a:lumMod val="60000"/>
                            <a:lumOff val="40000"/>
                          </a:schemeClr>
                        </a:solidFill>
                        <a:latin typeface="Times New Roman"/>
                        <a:cs typeface="Times New Roman"/>
                      </a:endParaRPr>
                    </a:p>
                    <a:p>
                      <a:pPr marL="186690" marR="174625" indent="-3810" algn="ctr">
                        <a:lnSpc>
                          <a:spcPct val="100000"/>
                        </a:lnSpc>
                      </a:pPr>
                      <a:endParaRPr lang="es-MX" sz="1350" b="1" spc="-175" dirty="0">
                        <a:solidFill>
                          <a:schemeClr val="accent1">
                            <a:lumMod val="60000"/>
                            <a:lumOff val="40000"/>
                          </a:schemeClr>
                        </a:solidFill>
                        <a:latin typeface="Arial"/>
                        <a:cs typeface="Arial"/>
                      </a:endParaRPr>
                    </a:p>
                    <a:p>
                      <a:pPr marL="186690" marR="174625" indent="-3810" algn="ctr">
                        <a:lnSpc>
                          <a:spcPct val="100000"/>
                        </a:lnSpc>
                      </a:pPr>
                      <a:r>
                        <a:rPr sz="1350" b="1" spc="-175" dirty="0">
                          <a:solidFill>
                            <a:schemeClr val="bg1"/>
                          </a:solidFill>
                          <a:latin typeface="Arial"/>
                          <a:cs typeface="Arial"/>
                        </a:rPr>
                        <a:t>GASTO</a:t>
                      </a:r>
                      <a:r>
                        <a:rPr lang="es-MX" sz="1350" b="1" spc="-175" dirty="0">
                          <a:solidFill>
                            <a:schemeClr val="bg1"/>
                          </a:solidFill>
                          <a:latin typeface="Arial"/>
                          <a:cs typeface="Arial"/>
                        </a:rPr>
                        <a:t> </a:t>
                      </a:r>
                      <a:r>
                        <a:rPr sz="1350" b="1" spc="-175" dirty="0">
                          <a:solidFill>
                            <a:schemeClr val="bg1"/>
                          </a:solidFill>
                          <a:latin typeface="Arial"/>
                          <a:cs typeface="Arial"/>
                        </a:rPr>
                        <a:t> </a:t>
                      </a:r>
                      <a:r>
                        <a:rPr sz="1350" b="1" spc="-120" dirty="0">
                          <a:solidFill>
                            <a:schemeClr val="bg1"/>
                          </a:solidFill>
                          <a:latin typeface="Arial"/>
                          <a:cs typeface="Arial"/>
                        </a:rPr>
                        <a:t>DE  </a:t>
                      </a:r>
                      <a:r>
                        <a:rPr sz="1350" b="1" spc="-145" dirty="0">
                          <a:solidFill>
                            <a:schemeClr val="bg1"/>
                          </a:solidFill>
                          <a:latin typeface="Arial"/>
                          <a:cs typeface="Arial"/>
                        </a:rPr>
                        <a:t>CAPITAL </a:t>
                      </a:r>
                      <a:r>
                        <a:rPr lang="es-MX" sz="1350" b="1" spc="-145" dirty="0">
                          <a:solidFill>
                            <a:schemeClr val="bg1"/>
                          </a:solidFill>
                          <a:latin typeface="Arial"/>
                          <a:cs typeface="Arial"/>
                        </a:rPr>
                        <a:t> e INVERSIÓN</a:t>
                      </a:r>
                      <a:r>
                        <a:rPr sz="1350" b="1" spc="-145" dirty="0">
                          <a:solidFill>
                            <a:schemeClr val="bg1"/>
                          </a:solidFill>
                          <a:latin typeface="Arial"/>
                          <a:cs typeface="Arial"/>
                        </a:rPr>
                        <a:t> </a:t>
                      </a:r>
                      <a:r>
                        <a:rPr sz="1350" b="1" spc="15" dirty="0">
                          <a:solidFill>
                            <a:schemeClr val="bg1"/>
                          </a:solidFill>
                          <a:latin typeface="Arial"/>
                          <a:cs typeface="Arial"/>
                        </a:rPr>
                        <a:t>P</a:t>
                      </a:r>
                      <a:r>
                        <a:rPr sz="1350" b="1" spc="10" dirty="0">
                          <a:solidFill>
                            <a:schemeClr val="bg1"/>
                          </a:solidFill>
                          <a:latin typeface="Arial"/>
                          <a:cs typeface="Arial"/>
                        </a:rPr>
                        <a:t>LA</a:t>
                      </a:r>
                      <a:r>
                        <a:rPr sz="1350" b="1" spc="-15" dirty="0">
                          <a:solidFill>
                            <a:schemeClr val="bg1"/>
                          </a:solidFill>
                          <a:latin typeface="Arial"/>
                          <a:cs typeface="Arial"/>
                        </a:rPr>
                        <a:t>N</a:t>
                      </a:r>
                      <a:r>
                        <a:rPr sz="1350" b="1" dirty="0">
                          <a:solidFill>
                            <a:schemeClr val="bg1"/>
                          </a:solidFill>
                          <a:latin typeface="Arial"/>
                          <a:cs typeface="Arial"/>
                        </a:rPr>
                        <a:t>I</a:t>
                      </a:r>
                      <a:r>
                        <a:rPr sz="1350" b="1" spc="5" dirty="0">
                          <a:solidFill>
                            <a:schemeClr val="bg1"/>
                          </a:solidFill>
                          <a:latin typeface="Arial"/>
                          <a:cs typeface="Arial"/>
                        </a:rPr>
                        <a:t>F</a:t>
                      </a:r>
                      <a:r>
                        <a:rPr sz="1350" b="1" spc="-25" dirty="0">
                          <a:solidFill>
                            <a:schemeClr val="bg1"/>
                          </a:solidFill>
                          <a:latin typeface="Arial"/>
                          <a:cs typeface="Arial"/>
                        </a:rPr>
                        <a:t>I</a:t>
                      </a:r>
                      <a:r>
                        <a:rPr sz="1350" b="1" spc="10" dirty="0">
                          <a:solidFill>
                            <a:schemeClr val="bg1"/>
                          </a:solidFill>
                          <a:latin typeface="Arial"/>
                          <a:cs typeface="Arial"/>
                        </a:rPr>
                        <a:t>C</a:t>
                      </a:r>
                      <a:r>
                        <a:rPr sz="1350" b="1" spc="-10" dirty="0">
                          <a:solidFill>
                            <a:schemeClr val="bg1"/>
                          </a:solidFill>
                          <a:latin typeface="Arial"/>
                          <a:cs typeface="Arial"/>
                        </a:rPr>
                        <a:t>A</a:t>
                      </a:r>
                      <a:r>
                        <a:rPr sz="1350" b="1" dirty="0">
                          <a:solidFill>
                            <a:schemeClr val="bg1"/>
                          </a:solidFill>
                          <a:latin typeface="Arial"/>
                          <a:cs typeface="Arial"/>
                        </a:rPr>
                        <a:t>DO</a:t>
                      </a:r>
                    </a:p>
                  </a:txBody>
                  <a:tcPr marL="0" marR="0" marT="50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6C069"/>
                    </a:solidFill>
                  </a:tcPr>
                </a:tc>
                <a:tc>
                  <a:txBody>
                    <a:bodyPr/>
                    <a:lstStyle/>
                    <a:p>
                      <a:pPr>
                        <a:lnSpc>
                          <a:spcPct val="100000"/>
                        </a:lnSpc>
                        <a:spcBef>
                          <a:spcPts val="40"/>
                        </a:spcBef>
                      </a:pPr>
                      <a:endParaRPr sz="1650" b="1" dirty="0">
                        <a:solidFill>
                          <a:schemeClr val="accent1">
                            <a:lumMod val="60000"/>
                            <a:lumOff val="40000"/>
                          </a:schemeClr>
                        </a:solidFill>
                        <a:latin typeface="Times New Roman"/>
                        <a:cs typeface="Times New Roman"/>
                      </a:endParaRPr>
                    </a:p>
                    <a:p>
                      <a:pPr marL="321945" marR="311150" indent="-1905" algn="ctr">
                        <a:lnSpc>
                          <a:spcPct val="100000"/>
                        </a:lnSpc>
                      </a:pPr>
                      <a:endParaRPr lang="es-MX" sz="1350" b="1" spc="-175" dirty="0">
                        <a:solidFill>
                          <a:schemeClr val="accent1">
                            <a:lumMod val="60000"/>
                            <a:lumOff val="40000"/>
                          </a:schemeClr>
                        </a:solidFill>
                        <a:latin typeface="Arial"/>
                        <a:cs typeface="Arial"/>
                      </a:endParaRPr>
                    </a:p>
                    <a:p>
                      <a:pPr marL="321945" marR="311150" indent="-1905" algn="ctr">
                        <a:lnSpc>
                          <a:spcPct val="100000"/>
                        </a:lnSpc>
                      </a:pPr>
                      <a:r>
                        <a:rPr sz="1350" b="1" spc="-175" dirty="0">
                          <a:solidFill>
                            <a:schemeClr val="bg1"/>
                          </a:solidFill>
                          <a:latin typeface="Arial"/>
                          <a:cs typeface="Arial"/>
                        </a:rPr>
                        <a:t>GASTO </a:t>
                      </a:r>
                      <a:r>
                        <a:rPr sz="1350" b="1" spc="-120" dirty="0">
                          <a:solidFill>
                            <a:schemeClr val="bg1"/>
                          </a:solidFill>
                          <a:latin typeface="Arial"/>
                          <a:cs typeface="Arial"/>
                        </a:rPr>
                        <a:t>DE  </a:t>
                      </a:r>
                      <a:r>
                        <a:rPr sz="1350" b="1" spc="-145" dirty="0">
                          <a:solidFill>
                            <a:schemeClr val="bg1"/>
                          </a:solidFill>
                          <a:latin typeface="Arial"/>
                          <a:cs typeface="Arial"/>
                        </a:rPr>
                        <a:t>CAPITAL </a:t>
                      </a:r>
                      <a:r>
                        <a:rPr lang="es-MX" sz="1350" b="1" spc="-145" dirty="0">
                          <a:solidFill>
                            <a:schemeClr val="bg1"/>
                          </a:solidFill>
                          <a:latin typeface="Arial"/>
                          <a:cs typeface="Arial"/>
                        </a:rPr>
                        <a:t>E INVERSIÓN</a:t>
                      </a:r>
                      <a:r>
                        <a:rPr sz="1350" b="1" spc="-145" dirty="0">
                          <a:solidFill>
                            <a:schemeClr val="bg1"/>
                          </a:solidFill>
                          <a:latin typeface="Arial"/>
                          <a:cs typeface="Arial"/>
                        </a:rPr>
                        <a:t> </a:t>
                      </a:r>
                      <a:r>
                        <a:rPr sz="1350" b="1" spc="10" dirty="0">
                          <a:solidFill>
                            <a:schemeClr val="bg1"/>
                          </a:solidFill>
                          <a:latin typeface="Arial"/>
                          <a:cs typeface="Arial"/>
                        </a:rPr>
                        <a:t>EJE</a:t>
                      </a:r>
                      <a:r>
                        <a:rPr sz="1350" b="1" spc="-10" dirty="0">
                          <a:solidFill>
                            <a:schemeClr val="bg1"/>
                          </a:solidFill>
                          <a:latin typeface="Arial"/>
                          <a:cs typeface="Arial"/>
                        </a:rPr>
                        <a:t>C</a:t>
                      </a:r>
                      <a:r>
                        <a:rPr sz="1350" b="1" spc="-5" dirty="0">
                          <a:solidFill>
                            <a:schemeClr val="bg1"/>
                          </a:solidFill>
                          <a:latin typeface="Arial"/>
                          <a:cs typeface="Arial"/>
                        </a:rPr>
                        <a:t>U</a:t>
                      </a:r>
                      <a:r>
                        <a:rPr sz="1350" b="1" spc="-100" dirty="0">
                          <a:solidFill>
                            <a:schemeClr val="bg1"/>
                          </a:solidFill>
                          <a:latin typeface="Arial"/>
                          <a:cs typeface="Arial"/>
                        </a:rPr>
                        <a:t>T</a:t>
                      </a:r>
                      <a:r>
                        <a:rPr sz="1350" b="1" spc="-10" dirty="0">
                          <a:solidFill>
                            <a:schemeClr val="bg1"/>
                          </a:solidFill>
                          <a:latin typeface="Arial"/>
                          <a:cs typeface="Arial"/>
                        </a:rPr>
                        <a:t>A</a:t>
                      </a:r>
                      <a:r>
                        <a:rPr sz="1350" b="1" dirty="0">
                          <a:solidFill>
                            <a:schemeClr val="bg1"/>
                          </a:solidFill>
                          <a:latin typeface="Arial"/>
                          <a:cs typeface="Arial"/>
                        </a:rPr>
                        <a:t>DO</a:t>
                      </a:r>
                    </a:p>
                  </a:txBody>
                  <a:tcPr marL="0" marR="0" marT="50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6C069"/>
                    </a:solidFill>
                  </a:tcPr>
                </a:tc>
                <a:extLst>
                  <a:ext uri="{0D108BD9-81ED-4DB2-BD59-A6C34878D82A}">
                    <a16:rowId xmlns:a16="http://schemas.microsoft.com/office/drawing/2014/main" val="10000"/>
                  </a:ext>
                </a:extLst>
              </a:tr>
              <a:tr h="1471650">
                <a:tc>
                  <a:txBody>
                    <a:bodyPr/>
                    <a:lstStyle/>
                    <a:p>
                      <a:pPr>
                        <a:lnSpc>
                          <a:spcPct val="100000"/>
                        </a:lnSpc>
                      </a:pPr>
                      <a:endParaRPr sz="2000" b="1" dirty="0">
                        <a:solidFill>
                          <a:schemeClr val="bg1"/>
                        </a:solidFill>
                        <a:latin typeface="Times New Roman"/>
                        <a:cs typeface="Times New Roman"/>
                      </a:endParaRPr>
                    </a:p>
                    <a:p>
                      <a:pPr>
                        <a:lnSpc>
                          <a:spcPct val="100000"/>
                        </a:lnSpc>
                      </a:pPr>
                      <a:endParaRPr sz="2400" b="1" dirty="0">
                        <a:solidFill>
                          <a:schemeClr val="bg1"/>
                        </a:solidFill>
                        <a:latin typeface="Times New Roman"/>
                        <a:cs typeface="Times New Roman"/>
                      </a:endParaRPr>
                    </a:p>
                    <a:p>
                      <a:pPr marL="91440">
                        <a:lnSpc>
                          <a:spcPct val="100000"/>
                        </a:lnSpc>
                      </a:pPr>
                      <a:r>
                        <a:rPr lang="es-MX" sz="1800" b="1" spc="10" dirty="0">
                          <a:solidFill>
                            <a:schemeClr val="bg1"/>
                          </a:solidFill>
                          <a:latin typeface="Arial"/>
                          <a:cs typeface="Arial"/>
                        </a:rPr>
                        <a:t>121.963,31</a:t>
                      </a:r>
                      <a:endParaRPr sz="1800" b="1" dirty="0">
                        <a:solidFill>
                          <a:schemeClr val="bg1"/>
                        </a:solidFill>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E8D3"/>
                    </a:solidFill>
                  </a:tcPr>
                </a:tc>
                <a:tc>
                  <a:txBody>
                    <a:bodyPr/>
                    <a:lstStyle/>
                    <a:p>
                      <a:pPr>
                        <a:lnSpc>
                          <a:spcPct val="100000"/>
                        </a:lnSpc>
                      </a:pPr>
                      <a:endParaRPr sz="2000" b="1" dirty="0">
                        <a:solidFill>
                          <a:schemeClr val="bg1"/>
                        </a:solidFill>
                        <a:latin typeface="Times New Roman"/>
                        <a:cs typeface="Times New Roman"/>
                      </a:endParaRPr>
                    </a:p>
                    <a:p>
                      <a:pPr>
                        <a:lnSpc>
                          <a:spcPct val="100000"/>
                        </a:lnSpc>
                      </a:pPr>
                      <a:endParaRPr sz="2400" b="1" dirty="0">
                        <a:solidFill>
                          <a:schemeClr val="bg1"/>
                        </a:solidFill>
                        <a:latin typeface="Times New Roman"/>
                        <a:cs typeface="Times New Roman"/>
                      </a:endParaRPr>
                    </a:p>
                    <a:p>
                      <a:pPr marL="92075">
                        <a:lnSpc>
                          <a:spcPct val="100000"/>
                        </a:lnSpc>
                      </a:pPr>
                      <a:r>
                        <a:rPr lang="es-MX" sz="1800" b="1" spc="15" dirty="0">
                          <a:solidFill>
                            <a:schemeClr val="bg1"/>
                          </a:solidFill>
                          <a:latin typeface="Arial"/>
                          <a:cs typeface="Arial"/>
                        </a:rPr>
                        <a:t>93.115,44</a:t>
                      </a:r>
                      <a:endParaRPr sz="1800" b="1" dirty="0">
                        <a:solidFill>
                          <a:schemeClr val="bg1"/>
                        </a:solidFill>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E8D3"/>
                    </a:solidFill>
                  </a:tcPr>
                </a:tc>
                <a:tc>
                  <a:txBody>
                    <a:bodyPr/>
                    <a:lstStyle/>
                    <a:p>
                      <a:pPr>
                        <a:lnSpc>
                          <a:spcPct val="100000"/>
                        </a:lnSpc>
                      </a:pPr>
                      <a:endParaRPr sz="2000" b="1" dirty="0">
                        <a:solidFill>
                          <a:schemeClr val="bg1"/>
                        </a:solidFill>
                        <a:latin typeface="Times New Roman"/>
                        <a:cs typeface="Times New Roman"/>
                      </a:endParaRPr>
                    </a:p>
                    <a:p>
                      <a:pPr>
                        <a:lnSpc>
                          <a:spcPct val="100000"/>
                        </a:lnSpc>
                      </a:pPr>
                      <a:endParaRPr sz="2400" b="1" dirty="0">
                        <a:solidFill>
                          <a:schemeClr val="bg1"/>
                        </a:solidFill>
                        <a:latin typeface="Times New Roman"/>
                        <a:cs typeface="Times New Roman"/>
                      </a:endParaRPr>
                    </a:p>
                    <a:p>
                      <a:pPr marL="92710">
                        <a:lnSpc>
                          <a:spcPct val="100000"/>
                        </a:lnSpc>
                      </a:pPr>
                      <a:r>
                        <a:rPr lang="es-MX" sz="1800" b="1" spc="20" dirty="0">
                          <a:solidFill>
                            <a:schemeClr val="bg1"/>
                          </a:solidFill>
                          <a:latin typeface="Arial"/>
                          <a:cs typeface="Arial"/>
                        </a:rPr>
                        <a:t>72.217,23</a:t>
                      </a:r>
                      <a:endParaRPr sz="1800" b="1" dirty="0">
                        <a:solidFill>
                          <a:schemeClr val="bg1"/>
                        </a:solidFill>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E8D3"/>
                    </a:solidFill>
                  </a:tcPr>
                </a:tc>
                <a:tc>
                  <a:txBody>
                    <a:bodyPr/>
                    <a:lstStyle/>
                    <a:p>
                      <a:pPr>
                        <a:lnSpc>
                          <a:spcPct val="100000"/>
                        </a:lnSpc>
                      </a:pPr>
                      <a:endParaRPr sz="2000" b="1" dirty="0">
                        <a:solidFill>
                          <a:schemeClr val="bg1"/>
                        </a:solidFill>
                        <a:latin typeface="Times New Roman"/>
                        <a:cs typeface="Times New Roman"/>
                      </a:endParaRPr>
                    </a:p>
                    <a:p>
                      <a:pPr>
                        <a:lnSpc>
                          <a:spcPct val="100000"/>
                        </a:lnSpc>
                      </a:pPr>
                      <a:endParaRPr sz="2400" b="1" dirty="0">
                        <a:solidFill>
                          <a:schemeClr val="bg1"/>
                        </a:solidFill>
                        <a:latin typeface="Times New Roman"/>
                        <a:cs typeface="Times New Roman"/>
                      </a:endParaRPr>
                    </a:p>
                    <a:p>
                      <a:pPr marL="92710">
                        <a:lnSpc>
                          <a:spcPct val="100000"/>
                        </a:lnSpc>
                      </a:pPr>
                      <a:r>
                        <a:rPr lang="es-MX" sz="1800" b="1" spc="20" dirty="0">
                          <a:solidFill>
                            <a:schemeClr val="bg1"/>
                          </a:solidFill>
                          <a:latin typeface="Arial"/>
                          <a:cs typeface="Arial"/>
                        </a:rPr>
                        <a:t>28.848,47</a:t>
                      </a:r>
                      <a:endParaRPr sz="1800" b="1" dirty="0">
                        <a:solidFill>
                          <a:schemeClr val="bg1"/>
                        </a:solidFill>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E8D3"/>
                    </a:solidFill>
                  </a:tcPr>
                </a:tc>
                <a:tc>
                  <a:txBody>
                    <a:bodyPr/>
                    <a:lstStyle/>
                    <a:p>
                      <a:pPr>
                        <a:lnSpc>
                          <a:spcPct val="100000"/>
                        </a:lnSpc>
                      </a:pPr>
                      <a:endParaRPr sz="2000" b="1" dirty="0">
                        <a:solidFill>
                          <a:schemeClr val="bg1"/>
                        </a:solidFill>
                        <a:latin typeface="Times New Roman"/>
                        <a:cs typeface="Times New Roman"/>
                      </a:endParaRPr>
                    </a:p>
                    <a:p>
                      <a:pPr>
                        <a:lnSpc>
                          <a:spcPct val="100000"/>
                        </a:lnSpc>
                      </a:pPr>
                      <a:endParaRPr sz="2400" b="1" dirty="0">
                        <a:solidFill>
                          <a:schemeClr val="bg1"/>
                        </a:solidFill>
                        <a:latin typeface="Times New Roman"/>
                        <a:cs typeface="Times New Roman"/>
                      </a:endParaRPr>
                    </a:p>
                    <a:p>
                      <a:pPr marL="93345">
                        <a:lnSpc>
                          <a:spcPct val="100000"/>
                        </a:lnSpc>
                      </a:pPr>
                      <a:r>
                        <a:rPr lang="es-MX" sz="1800" b="1" dirty="0">
                          <a:solidFill>
                            <a:schemeClr val="bg1"/>
                          </a:solidFill>
                          <a:latin typeface="Arial"/>
                          <a:cs typeface="Arial"/>
                        </a:rPr>
                        <a:t>19.684,98</a:t>
                      </a:r>
                      <a:endParaRPr sz="1800" b="1" dirty="0">
                        <a:solidFill>
                          <a:schemeClr val="bg1"/>
                        </a:solidFill>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5E8D3"/>
                    </a:solidFill>
                  </a:tcPr>
                </a:tc>
                <a:extLst>
                  <a:ext uri="{0D108BD9-81ED-4DB2-BD59-A6C34878D82A}">
                    <a16:rowId xmlns:a16="http://schemas.microsoft.com/office/drawing/2014/main" val="10001"/>
                  </a:ext>
                </a:extLst>
              </a:tr>
            </a:tbl>
          </a:graphicData>
        </a:graphic>
      </p:graphicFrame>
      <p:sp>
        <p:nvSpPr>
          <p:cNvPr id="3" name="Rectángulo 2">
            <a:extLst>
              <a:ext uri="{FF2B5EF4-FFF2-40B4-BE49-F238E27FC236}">
                <a16:creationId xmlns:a16="http://schemas.microsoft.com/office/drawing/2014/main" id="{110FA558-912D-482D-B4D4-1E14F7CEBBBF}"/>
              </a:ext>
            </a:extLst>
          </p:cNvPr>
          <p:cNvSpPr/>
          <p:nvPr/>
        </p:nvSpPr>
        <p:spPr>
          <a:xfrm>
            <a:off x="2424429" y="419100"/>
            <a:ext cx="6447156" cy="1104900"/>
          </a:xfrm>
          <a:prstGeom prst="rect">
            <a:avLst/>
          </a:prstGeom>
          <a:solidFill>
            <a:schemeClr val="tx1"/>
          </a:solidFill>
          <a:ln>
            <a:solidFill>
              <a:schemeClr val="tx1"/>
            </a:solidFill>
          </a:ln>
          <a:effectLst>
            <a:glow rad="228600">
              <a:schemeClr val="accent4">
                <a:satMod val="175000"/>
                <a:alpha val="40000"/>
              </a:schemeClr>
            </a:glow>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sz="2800" b="1" spc="50" dirty="0">
              <a:ln w="0"/>
              <a:solidFill>
                <a:schemeClr val="bg1"/>
              </a:solidFill>
              <a:effectLst>
                <a:innerShdw blurRad="63500" dist="50800" dir="13500000">
                  <a:srgbClr val="000000">
                    <a:alpha val="50000"/>
                  </a:srgbClr>
                </a:innerShdw>
              </a:effectLst>
              <a:latin typeface="Segoe Print" panose="02000600000000000000" pitchFamily="2" charset="0"/>
            </a:endParaRPr>
          </a:p>
          <a:p>
            <a:pPr algn="ctr"/>
            <a:r>
              <a:rPr lang="es-MX" sz="3200" b="1" u="sng" spc="50" dirty="0">
                <a:ln w="0"/>
                <a:solidFill>
                  <a:schemeClr val="bg1"/>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Presupuesto de Conagopare Zamora Chinchipe/2024</a:t>
            </a:r>
          </a:p>
          <a:p>
            <a:pPr algn="ctr"/>
            <a:endParaRPr lang="es-EC" sz="2800" b="1" dirty="0">
              <a:latin typeface="+mj-lt"/>
            </a:endParaRPr>
          </a:p>
        </p:txBody>
      </p:sp>
      <p:sp>
        <p:nvSpPr>
          <p:cNvPr id="4" name="object 8">
            <a:extLst>
              <a:ext uri="{FF2B5EF4-FFF2-40B4-BE49-F238E27FC236}">
                <a16:creationId xmlns:a16="http://schemas.microsoft.com/office/drawing/2014/main" id="{84F275D8-3DC8-4EFA-831E-5C848295BB91}"/>
              </a:ext>
            </a:extLst>
          </p:cNvPr>
          <p:cNvSpPr/>
          <p:nvPr/>
        </p:nvSpPr>
        <p:spPr>
          <a:xfrm>
            <a:off x="257175" y="609600"/>
            <a:ext cx="1981200" cy="7239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08137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43000" y="1"/>
            <a:ext cx="7086599" cy="914400"/>
            <a:chOff x="1587500" y="0"/>
            <a:chExt cx="6470015" cy="948055"/>
          </a:xfrm>
          <a:solidFill>
            <a:schemeClr val="tx1"/>
          </a:solidFill>
          <a:effectLst>
            <a:glow rad="228600">
              <a:schemeClr val="accent6">
                <a:satMod val="175000"/>
                <a:alpha val="40000"/>
              </a:schemeClr>
            </a:glow>
          </a:effectLst>
        </p:grpSpPr>
        <p:sp>
          <p:nvSpPr>
            <p:cNvPr id="3" name="object 3"/>
            <p:cNvSpPr/>
            <p:nvPr/>
          </p:nvSpPr>
          <p:spPr>
            <a:xfrm>
              <a:off x="1587500" y="0"/>
              <a:ext cx="6469888" cy="947927"/>
            </a:xfrm>
            <a:prstGeom prst="rect">
              <a:avLst/>
            </a:prstGeom>
            <a:grpFill/>
          </p:spPr>
          <p:txBody>
            <a:bodyPr wrap="square" lIns="0" tIns="0" rIns="0" bIns="0" rtlCol="0"/>
            <a:lstStyle/>
            <a:p>
              <a:endParaRPr/>
            </a:p>
          </p:txBody>
        </p:sp>
        <p:sp>
          <p:nvSpPr>
            <p:cNvPr id="4" name="object 4"/>
            <p:cNvSpPr/>
            <p:nvPr/>
          </p:nvSpPr>
          <p:spPr>
            <a:xfrm>
              <a:off x="1836420" y="55880"/>
              <a:ext cx="5976620" cy="647700"/>
            </a:xfrm>
            <a:custGeom>
              <a:avLst/>
              <a:gdLst/>
              <a:ahLst/>
              <a:cxnLst/>
              <a:rect l="l" t="t" r="r" b="b"/>
              <a:pathLst>
                <a:path w="5976620" h="647700">
                  <a:moveTo>
                    <a:pt x="5976620" y="0"/>
                  </a:moveTo>
                  <a:lnTo>
                    <a:pt x="0" y="0"/>
                  </a:lnTo>
                  <a:lnTo>
                    <a:pt x="0" y="647700"/>
                  </a:lnTo>
                  <a:lnTo>
                    <a:pt x="5976620" y="647700"/>
                  </a:lnTo>
                  <a:lnTo>
                    <a:pt x="5976620" y="0"/>
                  </a:lnTo>
                  <a:close/>
                </a:path>
              </a:pathLst>
            </a:custGeom>
            <a:grpFill/>
          </p:spPr>
          <p:txBody>
            <a:bodyPr wrap="square" lIns="0" tIns="0" rIns="0" bIns="0" rtlCol="0"/>
            <a:lstStyle/>
            <a:p>
              <a:endParaRPr/>
            </a:p>
          </p:txBody>
        </p:sp>
        <p:sp>
          <p:nvSpPr>
            <p:cNvPr id="5" name="object 5"/>
            <p:cNvSpPr/>
            <p:nvPr/>
          </p:nvSpPr>
          <p:spPr>
            <a:xfrm>
              <a:off x="1833879" y="53339"/>
              <a:ext cx="5981700" cy="652780"/>
            </a:xfrm>
            <a:custGeom>
              <a:avLst/>
              <a:gdLst/>
              <a:ahLst/>
              <a:cxnLst/>
              <a:rect l="l" t="t" r="r" b="b"/>
              <a:pathLst>
                <a:path w="5981700" h="652780">
                  <a:moveTo>
                    <a:pt x="0" y="617854"/>
                  </a:moveTo>
                  <a:lnTo>
                    <a:pt x="0" y="652779"/>
                  </a:lnTo>
                  <a:lnTo>
                    <a:pt x="34925" y="652779"/>
                  </a:lnTo>
                  <a:lnTo>
                    <a:pt x="0" y="617854"/>
                  </a:lnTo>
                  <a:close/>
                </a:path>
                <a:path w="5981700" h="652780">
                  <a:moveTo>
                    <a:pt x="34925" y="0"/>
                  </a:moveTo>
                  <a:lnTo>
                    <a:pt x="0" y="34925"/>
                  </a:lnTo>
                  <a:lnTo>
                    <a:pt x="0" y="617854"/>
                  </a:lnTo>
                  <a:lnTo>
                    <a:pt x="34925" y="652779"/>
                  </a:lnTo>
                  <a:lnTo>
                    <a:pt x="34925" y="0"/>
                  </a:lnTo>
                  <a:close/>
                </a:path>
                <a:path w="5981700" h="652780">
                  <a:moveTo>
                    <a:pt x="5946775" y="617854"/>
                  </a:moveTo>
                  <a:lnTo>
                    <a:pt x="34925" y="617854"/>
                  </a:lnTo>
                  <a:lnTo>
                    <a:pt x="34925" y="652779"/>
                  </a:lnTo>
                  <a:lnTo>
                    <a:pt x="5946775" y="652779"/>
                  </a:lnTo>
                  <a:lnTo>
                    <a:pt x="5946775" y="617854"/>
                  </a:lnTo>
                  <a:close/>
                </a:path>
                <a:path w="5981700" h="652780">
                  <a:moveTo>
                    <a:pt x="5946775" y="0"/>
                  </a:moveTo>
                  <a:lnTo>
                    <a:pt x="5946775" y="652779"/>
                  </a:lnTo>
                  <a:lnTo>
                    <a:pt x="5981700" y="617854"/>
                  </a:lnTo>
                  <a:lnTo>
                    <a:pt x="5981700" y="34925"/>
                  </a:lnTo>
                  <a:lnTo>
                    <a:pt x="5946775" y="0"/>
                  </a:lnTo>
                  <a:close/>
                </a:path>
                <a:path w="5981700" h="652780">
                  <a:moveTo>
                    <a:pt x="5981700" y="617854"/>
                  </a:moveTo>
                  <a:lnTo>
                    <a:pt x="5946775" y="652779"/>
                  </a:lnTo>
                  <a:lnTo>
                    <a:pt x="5981700" y="652779"/>
                  </a:lnTo>
                  <a:lnTo>
                    <a:pt x="5981700" y="617854"/>
                  </a:lnTo>
                  <a:close/>
                </a:path>
                <a:path w="5981700" h="652780">
                  <a:moveTo>
                    <a:pt x="34925" y="0"/>
                  </a:moveTo>
                  <a:lnTo>
                    <a:pt x="0" y="0"/>
                  </a:lnTo>
                  <a:lnTo>
                    <a:pt x="0" y="34925"/>
                  </a:lnTo>
                  <a:lnTo>
                    <a:pt x="34925" y="0"/>
                  </a:lnTo>
                  <a:close/>
                </a:path>
                <a:path w="5981700" h="652780">
                  <a:moveTo>
                    <a:pt x="5946775" y="0"/>
                  </a:moveTo>
                  <a:lnTo>
                    <a:pt x="34925" y="0"/>
                  </a:lnTo>
                  <a:lnTo>
                    <a:pt x="34925" y="34925"/>
                  </a:lnTo>
                  <a:lnTo>
                    <a:pt x="5946775" y="34925"/>
                  </a:lnTo>
                  <a:lnTo>
                    <a:pt x="5946775" y="0"/>
                  </a:lnTo>
                  <a:close/>
                </a:path>
                <a:path w="5981700" h="652780">
                  <a:moveTo>
                    <a:pt x="5981700" y="0"/>
                  </a:moveTo>
                  <a:lnTo>
                    <a:pt x="5946775" y="0"/>
                  </a:lnTo>
                  <a:lnTo>
                    <a:pt x="5981700" y="34925"/>
                  </a:lnTo>
                  <a:lnTo>
                    <a:pt x="5981700" y="0"/>
                  </a:lnTo>
                  <a:close/>
                </a:path>
              </a:pathLst>
            </a:custGeom>
            <a:grpFill/>
          </p:spPr>
          <p:txBody>
            <a:bodyPr wrap="square" lIns="0" tIns="0" rIns="0" bIns="0" rtlCol="0"/>
            <a:lstStyle/>
            <a:p>
              <a:endParaRPr/>
            </a:p>
          </p:txBody>
        </p:sp>
      </p:grpSp>
      <p:sp>
        <p:nvSpPr>
          <p:cNvPr id="6" name="object 6"/>
          <p:cNvSpPr txBox="1">
            <a:spLocks noGrp="1"/>
          </p:cNvSpPr>
          <p:nvPr>
            <p:ph type="title"/>
          </p:nvPr>
        </p:nvSpPr>
        <p:spPr>
          <a:xfrm>
            <a:off x="1567179" y="14922"/>
            <a:ext cx="6324346" cy="505267"/>
          </a:xfrm>
          <a:prstGeom prst="rect">
            <a:avLst/>
          </a:prstGeom>
        </p:spPr>
        <p:txBody>
          <a:bodyPr vert="horz" wrap="square" lIns="0" tIns="12700" rIns="0" bIns="0" rtlCol="0">
            <a:spAutoFit/>
          </a:bodyPr>
          <a:lstStyle/>
          <a:p>
            <a:pPr marL="12700">
              <a:lnSpc>
                <a:spcPct val="100000"/>
              </a:lnSpc>
              <a:spcBef>
                <a:spcPts val="100"/>
              </a:spcBef>
            </a:pPr>
            <a:r>
              <a:rPr lang="es-MX" sz="3200" spc="-440" dirty="0">
                <a:solidFill>
                  <a:schemeClr val="bg1"/>
                </a:solidFill>
                <a:latin typeface="Aharoni" panose="02010803020104030203" pitchFamily="2" charset="-79"/>
                <a:cs typeface="Aharoni" panose="02010803020104030203" pitchFamily="2" charset="-79"/>
              </a:rPr>
              <a:t>     V I </a:t>
            </a:r>
            <a:r>
              <a:rPr lang="es-MX" sz="3200" spc="-440" dirty="0" err="1">
                <a:solidFill>
                  <a:schemeClr val="bg1"/>
                </a:solidFill>
                <a:latin typeface="Aharoni" panose="02010803020104030203" pitchFamily="2" charset="-79"/>
                <a:cs typeface="Aharoni" panose="02010803020104030203" pitchFamily="2" charset="-79"/>
              </a:rPr>
              <a:t>I</a:t>
            </a:r>
            <a:r>
              <a:rPr lang="es-MX" sz="3200" spc="-440" dirty="0">
                <a:solidFill>
                  <a:schemeClr val="bg1"/>
                </a:solidFill>
                <a:latin typeface="Aharoni" panose="02010803020104030203" pitchFamily="2" charset="-79"/>
                <a:cs typeface="Aharoni" panose="02010803020104030203" pitchFamily="2" charset="-79"/>
              </a:rPr>
              <a:t> Encuentro Deportivo </a:t>
            </a:r>
            <a:r>
              <a:rPr lang="es-MX" sz="3200" spc="-440" dirty="0" err="1">
                <a:solidFill>
                  <a:schemeClr val="bg1"/>
                </a:solidFill>
                <a:latin typeface="Aharoni" panose="02010803020104030203" pitchFamily="2" charset="-79"/>
                <a:cs typeface="Aharoni" panose="02010803020104030203" pitchFamily="2" charset="-79"/>
              </a:rPr>
              <a:t>Interparrpquiales</a:t>
            </a:r>
            <a:endParaRPr sz="3200" dirty="0">
              <a:solidFill>
                <a:schemeClr val="bg1"/>
              </a:solidFill>
              <a:latin typeface="Aharoni" panose="02010803020104030203" pitchFamily="2" charset="-79"/>
              <a:cs typeface="Aharoni" panose="02010803020104030203" pitchFamily="2" charset="-79"/>
            </a:endParaRPr>
          </a:p>
        </p:txBody>
      </p:sp>
      <p:sp>
        <p:nvSpPr>
          <p:cNvPr id="8" name="object 8"/>
          <p:cNvSpPr/>
          <p:nvPr/>
        </p:nvSpPr>
        <p:spPr>
          <a:xfrm>
            <a:off x="35814" y="123189"/>
            <a:ext cx="1315720" cy="513080"/>
          </a:xfrm>
          <a:prstGeom prst="rect">
            <a:avLst/>
          </a:prstGeom>
          <a:blipFill>
            <a:blip r:embed="rId2" cstate="print"/>
            <a:stretch>
              <a:fillRect/>
            </a:stretch>
          </a:blipFill>
        </p:spPr>
        <p:txBody>
          <a:bodyPr wrap="square" lIns="0" tIns="0" rIns="0" bIns="0" rtlCol="0"/>
          <a:lstStyle/>
          <a:p>
            <a:endParaRPr/>
          </a:p>
        </p:txBody>
      </p:sp>
      <p:grpSp>
        <p:nvGrpSpPr>
          <p:cNvPr id="11" name="object 8">
            <a:extLst>
              <a:ext uri="{FF2B5EF4-FFF2-40B4-BE49-F238E27FC236}">
                <a16:creationId xmlns:a16="http://schemas.microsoft.com/office/drawing/2014/main" id="{04744A0C-93D3-4679-8356-8A6A8D4D94AC}"/>
              </a:ext>
            </a:extLst>
          </p:cNvPr>
          <p:cNvGrpSpPr/>
          <p:nvPr/>
        </p:nvGrpSpPr>
        <p:grpSpPr>
          <a:xfrm>
            <a:off x="1801688" y="750875"/>
            <a:ext cx="5513510" cy="470938"/>
            <a:chOff x="5112121" y="1333500"/>
            <a:chExt cx="2248798" cy="292100"/>
          </a:xfrm>
        </p:grpSpPr>
        <p:sp>
          <p:nvSpPr>
            <p:cNvPr id="12" name="object 9">
              <a:extLst>
                <a:ext uri="{FF2B5EF4-FFF2-40B4-BE49-F238E27FC236}">
                  <a16:creationId xmlns:a16="http://schemas.microsoft.com/office/drawing/2014/main" id="{66BB11E6-C530-4BA9-9E60-752F923A606A}"/>
                </a:ext>
              </a:extLst>
            </p:cNvPr>
            <p:cNvSpPr/>
            <p:nvPr/>
          </p:nvSpPr>
          <p:spPr>
            <a:xfrm>
              <a:off x="5112121" y="1334647"/>
              <a:ext cx="2232660" cy="287020"/>
            </a:xfrm>
            <a:custGeom>
              <a:avLst/>
              <a:gdLst/>
              <a:ahLst/>
              <a:cxnLst/>
              <a:rect l="l" t="t" r="r" b="b"/>
              <a:pathLst>
                <a:path w="2232659"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r>
                <a:rPr lang="es-MX" dirty="0">
                  <a:solidFill>
                    <a:schemeClr val="bg1"/>
                  </a:solidFill>
                </a:rPr>
                <a:t>     </a:t>
              </a:r>
              <a:r>
                <a:rPr lang="es-MX" sz="2000" b="1" dirty="0">
                  <a:solidFill>
                    <a:schemeClr val="bg1"/>
                  </a:solidFill>
                  <a:latin typeface="Aharoni" panose="02010803020104030203" pitchFamily="2" charset="-79"/>
                  <a:cs typeface="Aharoni" panose="02010803020104030203" pitchFamily="2" charset="-79"/>
                </a:rPr>
                <a:t>01/ 02 de agosto 2024- PACHICUTZA</a:t>
              </a:r>
              <a:endParaRPr b="1" dirty="0">
                <a:solidFill>
                  <a:schemeClr val="bg1"/>
                </a:solidFill>
                <a:latin typeface="Aharoni" panose="02010803020104030203" pitchFamily="2" charset="-79"/>
                <a:cs typeface="Aharoni" panose="02010803020104030203" pitchFamily="2" charset="-79"/>
              </a:endParaRPr>
            </a:p>
          </p:txBody>
        </p:sp>
        <p:sp>
          <p:nvSpPr>
            <p:cNvPr id="13" name="object 10">
              <a:extLst>
                <a:ext uri="{FF2B5EF4-FFF2-40B4-BE49-F238E27FC236}">
                  <a16:creationId xmlns:a16="http://schemas.microsoft.com/office/drawing/2014/main" id="{1A6D2675-72EE-4679-9F78-BC72B5BE21EA}"/>
                </a:ext>
              </a:extLst>
            </p:cNvPr>
            <p:cNvSpPr/>
            <p:nvPr/>
          </p:nvSpPr>
          <p:spPr>
            <a:xfrm>
              <a:off x="5123179"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dirty="0"/>
            </a:p>
          </p:txBody>
        </p:sp>
      </p:grpSp>
      <p:pic>
        <p:nvPicPr>
          <p:cNvPr id="3074" name="Picture 2" descr="Puede ser una imagen de 9 personas y texto">
            <a:extLst>
              <a:ext uri="{FF2B5EF4-FFF2-40B4-BE49-F238E27FC236}">
                <a16:creationId xmlns:a16="http://schemas.microsoft.com/office/drawing/2014/main" id="{92F281A0-5D4F-4533-B949-B3D929E8AA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48" y="1447800"/>
            <a:ext cx="2879852"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Puede ser una imagen de 6 personas y texto">
            <a:extLst>
              <a:ext uri="{FF2B5EF4-FFF2-40B4-BE49-F238E27FC236}">
                <a16:creationId xmlns:a16="http://schemas.microsoft.com/office/drawing/2014/main" id="{9A771876-37AA-4838-A54D-7F8D8A503F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1423816"/>
            <a:ext cx="2956052"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Puede ser una imagen de 9 personas y texto">
            <a:extLst>
              <a:ext uri="{FF2B5EF4-FFF2-40B4-BE49-F238E27FC236}">
                <a16:creationId xmlns:a16="http://schemas.microsoft.com/office/drawing/2014/main" id="{B4CF7C8D-443A-45AD-A8C0-E5E9615030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1652" y="1447800"/>
            <a:ext cx="3276600"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Puede ser una imagen de una persona, multitud y texto">
            <a:extLst>
              <a:ext uri="{FF2B5EF4-FFF2-40B4-BE49-F238E27FC236}">
                <a16:creationId xmlns:a16="http://schemas.microsoft.com/office/drawing/2014/main" id="{4CC7FE3E-C198-4835-B11E-88D014E3FA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81" y="3218327"/>
            <a:ext cx="2908582" cy="1691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descr="Puede ser una imagen de 12 personas y texto">
            <a:extLst>
              <a:ext uri="{FF2B5EF4-FFF2-40B4-BE49-F238E27FC236}">
                <a16:creationId xmlns:a16="http://schemas.microsoft.com/office/drawing/2014/main" id="{3F0818AD-112B-464B-A15D-6695509C3E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5601" y="3276601"/>
            <a:ext cx="2956052" cy="1691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6ACDBB3D-3B0C-4A49-9F33-83C5675E242B}"/>
              </a:ext>
            </a:extLst>
          </p:cNvPr>
          <p:cNvPicPr>
            <a:picLocks noChangeAspect="1"/>
          </p:cNvPicPr>
          <p:nvPr/>
        </p:nvPicPr>
        <p:blipFill>
          <a:blip r:embed="rId8"/>
          <a:stretch>
            <a:fillRect/>
          </a:stretch>
        </p:blipFill>
        <p:spPr>
          <a:xfrm>
            <a:off x="5832912" y="3276601"/>
            <a:ext cx="3276600" cy="1691640"/>
          </a:xfrm>
          <a:prstGeom prst="rect">
            <a:avLst/>
          </a:prstGeom>
          <a:ln>
            <a:noFill/>
          </a:ln>
          <a:effectLst>
            <a:softEdge rad="112500"/>
          </a:effectLst>
        </p:spPr>
      </p:pic>
      <p:pic>
        <p:nvPicPr>
          <p:cNvPr id="14" name="Imagen 13">
            <a:extLst>
              <a:ext uri="{FF2B5EF4-FFF2-40B4-BE49-F238E27FC236}">
                <a16:creationId xmlns:a16="http://schemas.microsoft.com/office/drawing/2014/main" id="{7E563422-B41A-43E7-9A25-1A642541EB31}"/>
              </a:ext>
            </a:extLst>
          </p:cNvPr>
          <p:cNvPicPr>
            <a:picLocks noChangeAspect="1"/>
          </p:cNvPicPr>
          <p:nvPr/>
        </p:nvPicPr>
        <p:blipFill>
          <a:blip r:embed="rId9"/>
          <a:stretch>
            <a:fillRect/>
          </a:stretch>
        </p:blipFill>
        <p:spPr>
          <a:xfrm>
            <a:off x="32992" y="4909501"/>
            <a:ext cx="2908582" cy="1874838"/>
          </a:xfrm>
          <a:prstGeom prst="rect">
            <a:avLst/>
          </a:prstGeom>
          <a:ln>
            <a:noFill/>
          </a:ln>
          <a:effectLst>
            <a:softEdge rad="112500"/>
          </a:effectLst>
        </p:spPr>
      </p:pic>
      <p:pic>
        <p:nvPicPr>
          <p:cNvPr id="16" name="Imagen 15">
            <a:extLst>
              <a:ext uri="{FF2B5EF4-FFF2-40B4-BE49-F238E27FC236}">
                <a16:creationId xmlns:a16="http://schemas.microsoft.com/office/drawing/2014/main" id="{8141D800-633F-4297-888D-BC10F101AC98}"/>
              </a:ext>
            </a:extLst>
          </p:cNvPr>
          <p:cNvPicPr>
            <a:picLocks noChangeAspect="1"/>
          </p:cNvPicPr>
          <p:nvPr/>
        </p:nvPicPr>
        <p:blipFill>
          <a:blip r:embed="rId10"/>
          <a:stretch>
            <a:fillRect/>
          </a:stretch>
        </p:blipFill>
        <p:spPr>
          <a:xfrm>
            <a:off x="2922835" y="4888418"/>
            <a:ext cx="2956050" cy="1895921"/>
          </a:xfrm>
          <a:prstGeom prst="rect">
            <a:avLst/>
          </a:prstGeom>
          <a:ln>
            <a:noFill/>
          </a:ln>
          <a:effectLst>
            <a:softEdge rad="112500"/>
          </a:effectLst>
        </p:spPr>
      </p:pic>
      <p:pic>
        <p:nvPicPr>
          <p:cNvPr id="18" name="Imagen 17">
            <a:extLst>
              <a:ext uri="{FF2B5EF4-FFF2-40B4-BE49-F238E27FC236}">
                <a16:creationId xmlns:a16="http://schemas.microsoft.com/office/drawing/2014/main" id="{A0F352BC-77FC-4B26-AB42-7E88F8A7A432}"/>
              </a:ext>
            </a:extLst>
          </p:cNvPr>
          <p:cNvPicPr>
            <a:picLocks noChangeAspect="1"/>
          </p:cNvPicPr>
          <p:nvPr/>
        </p:nvPicPr>
        <p:blipFill>
          <a:blip r:embed="rId11"/>
          <a:stretch>
            <a:fillRect/>
          </a:stretch>
        </p:blipFill>
        <p:spPr>
          <a:xfrm>
            <a:off x="5867400" y="4947156"/>
            <a:ext cx="3276600" cy="1895922"/>
          </a:xfrm>
          <a:prstGeom prst="rect">
            <a:avLst/>
          </a:prstGeom>
          <a:ln>
            <a:noFill/>
          </a:ln>
          <a:effectLst>
            <a:softEdge rad="112500"/>
          </a:effectLst>
        </p:spPr>
      </p:pic>
    </p:spTree>
    <p:extLst>
      <p:ext uri="{BB962C8B-B14F-4D97-AF65-F5344CB8AC3E}">
        <p14:creationId xmlns:p14="http://schemas.microsoft.com/office/powerpoint/2010/main" val="1185269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2563" y="23474"/>
            <a:ext cx="6396355" cy="666030"/>
            <a:chOff x="1803400" y="0"/>
            <a:chExt cx="6396355" cy="1047115"/>
          </a:xfrm>
          <a:solidFill>
            <a:schemeClr val="tx1"/>
          </a:solidFill>
          <a:effectLst>
            <a:glow rad="228600">
              <a:schemeClr val="accent6">
                <a:satMod val="175000"/>
                <a:alpha val="40000"/>
              </a:schemeClr>
            </a:glow>
          </a:effectLst>
        </p:grpSpPr>
        <p:sp>
          <p:nvSpPr>
            <p:cNvPr id="3" name="object 3"/>
            <p:cNvSpPr/>
            <p:nvPr/>
          </p:nvSpPr>
          <p:spPr>
            <a:xfrm>
              <a:off x="1803400" y="0"/>
              <a:ext cx="6396228" cy="1046988"/>
            </a:xfrm>
            <a:prstGeom prst="rect">
              <a:avLst/>
            </a:prstGeom>
            <a:grpFill/>
          </p:spPr>
          <p:txBody>
            <a:bodyPr wrap="square" lIns="0" tIns="0" rIns="0" bIns="0" rtlCol="0"/>
            <a:lstStyle/>
            <a:p>
              <a:endParaRPr/>
            </a:p>
          </p:txBody>
        </p:sp>
        <p:sp>
          <p:nvSpPr>
            <p:cNvPr id="4" name="object 4"/>
            <p:cNvSpPr/>
            <p:nvPr/>
          </p:nvSpPr>
          <p:spPr>
            <a:xfrm>
              <a:off x="2052320" y="233679"/>
              <a:ext cx="5902960" cy="568960"/>
            </a:xfrm>
            <a:custGeom>
              <a:avLst/>
              <a:gdLst/>
              <a:ahLst/>
              <a:cxnLst/>
              <a:rect l="l" t="t" r="r" b="b"/>
              <a:pathLst>
                <a:path w="5902959" h="568960">
                  <a:moveTo>
                    <a:pt x="5902959" y="0"/>
                  </a:moveTo>
                  <a:lnTo>
                    <a:pt x="0" y="0"/>
                  </a:lnTo>
                  <a:lnTo>
                    <a:pt x="0" y="568960"/>
                  </a:lnTo>
                  <a:lnTo>
                    <a:pt x="5902959" y="568960"/>
                  </a:lnTo>
                  <a:lnTo>
                    <a:pt x="5902959" y="0"/>
                  </a:lnTo>
                  <a:close/>
                </a:path>
              </a:pathLst>
            </a:custGeom>
            <a:grpFill/>
          </p:spPr>
          <p:txBody>
            <a:bodyPr wrap="square" lIns="0" tIns="0" rIns="0" bIns="0" rtlCol="0"/>
            <a:lstStyle/>
            <a:p>
              <a:pPr algn="ctr"/>
              <a:r>
                <a:rPr lang="es-MX" sz="1800" b="1" spc="-195" dirty="0">
                  <a:solidFill>
                    <a:schemeClr val="bg1"/>
                  </a:solidFill>
                  <a:latin typeface="Aharoni" panose="02010803020104030203" pitchFamily="2" charset="-79"/>
                  <a:cs typeface="Aharoni" panose="02010803020104030203" pitchFamily="2" charset="-79"/>
                </a:rPr>
                <a:t>SESIONES </a:t>
              </a:r>
              <a:r>
                <a:rPr lang="es-MX" sz="1800" b="1" spc="-180" dirty="0">
                  <a:solidFill>
                    <a:schemeClr val="bg1"/>
                  </a:solidFill>
                  <a:latin typeface="Aharoni" panose="02010803020104030203" pitchFamily="2" charset="-79"/>
                  <a:cs typeface="Aharoni" panose="02010803020104030203" pitchFamily="2" charset="-79"/>
                </a:rPr>
                <a:t>SOLEMNES </a:t>
              </a:r>
              <a:r>
                <a:rPr lang="es-MX" sz="1800" b="1" spc="-185" dirty="0">
                  <a:solidFill>
                    <a:schemeClr val="bg1"/>
                  </a:solidFill>
                  <a:latin typeface="Aharoni" panose="02010803020104030203" pitchFamily="2" charset="-79"/>
                  <a:cs typeface="Aharoni" panose="02010803020104030203" pitchFamily="2" charset="-79"/>
                </a:rPr>
                <a:t>DE LAS  </a:t>
              </a:r>
              <a:r>
                <a:rPr lang="es-MX" sz="1800" b="1" spc="-229" dirty="0">
                  <a:solidFill>
                    <a:schemeClr val="bg1"/>
                  </a:solidFill>
                  <a:latin typeface="Aharoni" panose="02010803020104030203" pitchFamily="2" charset="-79"/>
                  <a:cs typeface="Aharoni" panose="02010803020104030203" pitchFamily="2" charset="-79"/>
                </a:rPr>
                <a:t>PARROQUIAS </a:t>
              </a:r>
              <a:r>
                <a:rPr lang="es-MX" sz="1800" b="1" spc="-215" dirty="0">
                  <a:solidFill>
                    <a:schemeClr val="bg1"/>
                  </a:solidFill>
                  <a:latin typeface="Aharoni" panose="02010803020104030203" pitchFamily="2" charset="-79"/>
                  <a:cs typeface="Aharoni" panose="02010803020104030203" pitchFamily="2" charset="-79"/>
                </a:rPr>
                <a:t>RURALES </a:t>
              </a:r>
              <a:r>
                <a:rPr lang="es-MX" sz="1800" b="1" spc="-185" dirty="0">
                  <a:solidFill>
                    <a:schemeClr val="bg1"/>
                  </a:solidFill>
                  <a:latin typeface="Aharoni" panose="02010803020104030203" pitchFamily="2" charset="-79"/>
                  <a:cs typeface="Aharoni" panose="02010803020104030203" pitchFamily="2" charset="-79"/>
                </a:rPr>
                <a:t>DE </a:t>
              </a:r>
              <a:r>
                <a:rPr lang="es-MX" sz="1800" b="1" spc="-204" dirty="0">
                  <a:solidFill>
                    <a:schemeClr val="bg1"/>
                  </a:solidFill>
                  <a:latin typeface="Aharoni" panose="02010803020104030203" pitchFamily="2" charset="-79"/>
                  <a:cs typeface="Aharoni" panose="02010803020104030203" pitchFamily="2" charset="-79"/>
                </a:rPr>
                <a:t>ZAMORA</a:t>
              </a:r>
              <a:r>
                <a:rPr lang="es-MX" sz="1800" b="1" spc="-155" dirty="0">
                  <a:solidFill>
                    <a:schemeClr val="bg1"/>
                  </a:solidFill>
                  <a:latin typeface="Aharoni" panose="02010803020104030203" pitchFamily="2" charset="-79"/>
                  <a:cs typeface="Aharoni" panose="02010803020104030203" pitchFamily="2" charset="-79"/>
                </a:rPr>
                <a:t> </a:t>
              </a:r>
              <a:r>
                <a:rPr lang="es-MX" sz="1800" b="1" spc="-175" dirty="0">
                  <a:solidFill>
                    <a:schemeClr val="bg1"/>
                  </a:solidFill>
                  <a:latin typeface="Aharoni" panose="02010803020104030203" pitchFamily="2" charset="-79"/>
                  <a:cs typeface="Aharoni" panose="02010803020104030203" pitchFamily="2" charset="-79"/>
                </a:rPr>
                <a:t>CHINCHIPE</a:t>
              </a:r>
              <a:endParaRPr dirty="0"/>
            </a:p>
          </p:txBody>
        </p:sp>
        <p:sp>
          <p:nvSpPr>
            <p:cNvPr id="5" name="object 5"/>
            <p:cNvSpPr/>
            <p:nvPr/>
          </p:nvSpPr>
          <p:spPr>
            <a:xfrm>
              <a:off x="2049779" y="231140"/>
              <a:ext cx="5908040" cy="574040"/>
            </a:xfrm>
            <a:custGeom>
              <a:avLst/>
              <a:gdLst/>
              <a:ahLst/>
              <a:cxnLst/>
              <a:rect l="l" t="t" r="r" b="b"/>
              <a:pathLst>
                <a:path w="5908040" h="574040">
                  <a:moveTo>
                    <a:pt x="0" y="539114"/>
                  </a:moveTo>
                  <a:lnTo>
                    <a:pt x="0" y="574039"/>
                  </a:lnTo>
                  <a:lnTo>
                    <a:pt x="34925" y="574039"/>
                  </a:lnTo>
                  <a:lnTo>
                    <a:pt x="0" y="539114"/>
                  </a:lnTo>
                  <a:close/>
                </a:path>
                <a:path w="5908040" h="574040">
                  <a:moveTo>
                    <a:pt x="34925" y="0"/>
                  </a:moveTo>
                  <a:lnTo>
                    <a:pt x="0" y="34925"/>
                  </a:lnTo>
                  <a:lnTo>
                    <a:pt x="0" y="539114"/>
                  </a:lnTo>
                  <a:lnTo>
                    <a:pt x="34925" y="574039"/>
                  </a:lnTo>
                  <a:lnTo>
                    <a:pt x="34925" y="0"/>
                  </a:lnTo>
                  <a:close/>
                </a:path>
                <a:path w="5908040" h="574040">
                  <a:moveTo>
                    <a:pt x="5873115" y="539114"/>
                  </a:moveTo>
                  <a:lnTo>
                    <a:pt x="34925" y="539114"/>
                  </a:lnTo>
                  <a:lnTo>
                    <a:pt x="34925" y="574039"/>
                  </a:lnTo>
                  <a:lnTo>
                    <a:pt x="5873115" y="574039"/>
                  </a:lnTo>
                  <a:lnTo>
                    <a:pt x="5873115" y="539114"/>
                  </a:lnTo>
                  <a:close/>
                </a:path>
                <a:path w="5908040" h="574040">
                  <a:moveTo>
                    <a:pt x="5873115" y="0"/>
                  </a:moveTo>
                  <a:lnTo>
                    <a:pt x="5873115" y="574039"/>
                  </a:lnTo>
                  <a:lnTo>
                    <a:pt x="5908040" y="539114"/>
                  </a:lnTo>
                  <a:lnTo>
                    <a:pt x="5908040" y="34925"/>
                  </a:lnTo>
                  <a:lnTo>
                    <a:pt x="5873115" y="0"/>
                  </a:lnTo>
                  <a:close/>
                </a:path>
                <a:path w="5908040" h="574040">
                  <a:moveTo>
                    <a:pt x="5908040" y="539114"/>
                  </a:moveTo>
                  <a:lnTo>
                    <a:pt x="5873115" y="574039"/>
                  </a:lnTo>
                  <a:lnTo>
                    <a:pt x="5908040" y="574039"/>
                  </a:lnTo>
                  <a:lnTo>
                    <a:pt x="5908040" y="539114"/>
                  </a:lnTo>
                  <a:close/>
                </a:path>
                <a:path w="5908040" h="574040">
                  <a:moveTo>
                    <a:pt x="34925" y="0"/>
                  </a:moveTo>
                  <a:lnTo>
                    <a:pt x="0" y="0"/>
                  </a:lnTo>
                  <a:lnTo>
                    <a:pt x="0" y="34925"/>
                  </a:lnTo>
                  <a:lnTo>
                    <a:pt x="34925" y="0"/>
                  </a:lnTo>
                  <a:close/>
                </a:path>
                <a:path w="5908040" h="574040">
                  <a:moveTo>
                    <a:pt x="5873115" y="0"/>
                  </a:moveTo>
                  <a:lnTo>
                    <a:pt x="34925" y="0"/>
                  </a:lnTo>
                  <a:lnTo>
                    <a:pt x="34925" y="34925"/>
                  </a:lnTo>
                  <a:lnTo>
                    <a:pt x="5873115" y="34925"/>
                  </a:lnTo>
                  <a:lnTo>
                    <a:pt x="5873115" y="0"/>
                  </a:lnTo>
                  <a:close/>
                </a:path>
                <a:path w="5908040" h="574040">
                  <a:moveTo>
                    <a:pt x="5908040" y="0"/>
                  </a:moveTo>
                  <a:lnTo>
                    <a:pt x="5873115" y="0"/>
                  </a:lnTo>
                  <a:lnTo>
                    <a:pt x="5908040" y="34925"/>
                  </a:lnTo>
                  <a:lnTo>
                    <a:pt x="5908040" y="0"/>
                  </a:lnTo>
                  <a:close/>
                </a:path>
              </a:pathLst>
            </a:custGeom>
            <a:grpFill/>
          </p:spPr>
          <p:txBody>
            <a:bodyPr wrap="square" lIns="0" tIns="0" rIns="0" bIns="0" rtlCol="0"/>
            <a:lstStyle/>
            <a:p>
              <a:endParaRPr/>
            </a:p>
          </p:txBody>
        </p:sp>
      </p:grpSp>
      <p:sp>
        <p:nvSpPr>
          <p:cNvPr id="7" name="object 7"/>
          <p:cNvSpPr/>
          <p:nvPr/>
        </p:nvSpPr>
        <p:spPr>
          <a:xfrm>
            <a:off x="52063" y="63082"/>
            <a:ext cx="1460500" cy="568959"/>
          </a:xfrm>
          <a:prstGeom prst="rect">
            <a:avLst/>
          </a:prstGeom>
          <a:blipFill>
            <a:blip r:embed="rId2" cstate="print"/>
            <a:stretch>
              <a:fillRect/>
            </a:stretch>
          </a:blipFill>
        </p:spPr>
        <p:txBody>
          <a:bodyPr wrap="square" lIns="0" tIns="0" rIns="0" bIns="0" rtlCol="0"/>
          <a:lstStyle/>
          <a:p>
            <a:endParaRPr/>
          </a:p>
        </p:txBody>
      </p:sp>
      <p:grpSp>
        <p:nvGrpSpPr>
          <p:cNvPr id="8" name="object 8"/>
          <p:cNvGrpSpPr/>
          <p:nvPr/>
        </p:nvGrpSpPr>
        <p:grpSpPr>
          <a:xfrm>
            <a:off x="3261612" y="2708456"/>
            <a:ext cx="1953103" cy="365307"/>
            <a:chOff x="5017510" y="1323495"/>
            <a:chExt cx="2255414" cy="312109"/>
          </a:xfrm>
        </p:grpSpPr>
        <p:sp>
          <p:nvSpPr>
            <p:cNvPr id="9" name="object 9"/>
            <p:cNvSpPr/>
            <p:nvPr/>
          </p:nvSpPr>
          <p:spPr>
            <a:xfrm>
              <a:off x="5017510" y="1323495"/>
              <a:ext cx="2235200" cy="312109"/>
            </a:xfrm>
            <a:custGeom>
              <a:avLst/>
              <a:gdLst/>
              <a:ahLst/>
              <a:cxnLst/>
              <a:rect l="l" t="t" r="r" b="b"/>
              <a:pathLst>
                <a:path w="2232659"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pPr algn="ctr"/>
              <a:r>
                <a:rPr lang="es-MX" b="1" dirty="0">
                  <a:solidFill>
                    <a:schemeClr val="bg1"/>
                  </a:solidFill>
                  <a:latin typeface="+mj-lt"/>
                </a:rPr>
                <a:t>Timbara </a:t>
              </a:r>
              <a:endParaRPr b="1" dirty="0">
                <a:solidFill>
                  <a:schemeClr val="bg1"/>
                </a:solidFill>
                <a:latin typeface="+mj-lt"/>
              </a:endParaRPr>
            </a:p>
          </p:txBody>
        </p:sp>
        <p:sp>
          <p:nvSpPr>
            <p:cNvPr id="10" name="object 10"/>
            <p:cNvSpPr/>
            <p:nvPr/>
          </p:nvSpPr>
          <p:spPr>
            <a:xfrm>
              <a:off x="5035184"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dirty="0"/>
            </a:p>
          </p:txBody>
        </p:sp>
      </p:grpSp>
      <p:grpSp>
        <p:nvGrpSpPr>
          <p:cNvPr id="12" name="object 12"/>
          <p:cNvGrpSpPr/>
          <p:nvPr/>
        </p:nvGrpSpPr>
        <p:grpSpPr>
          <a:xfrm>
            <a:off x="454660" y="2677946"/>
            <a:ext cx="1869888" cy="410986"/>
            <a:chOff x="1536700" y="1321609"/>
            <a:chExt cx="2268542" cy="303991"/>
          </a:xfrm>
        </p:grpSpPr>
        <p:sp>
          <p:nvSpPr>
            <p:cNvPr id="13" name="object 13"/>
            <p:cNvSpPr/>
            <p:nvPr/>
          </p:nvSpPr>
          <p:spPr>
            <a:xfrm>
              <a:off x="1572582" y="1321609"/>
              <a:ext cx="2232660" cy="287020"/>
            </a:xfrm>
            <a:custGeom>
              <a:avLst/>
              <a:gdLst/>
              <a:ahLst/>
              <a:cxnLst/>
              <a:rect l="l" t="t" r="r" b="b"/>
              <a:pathLst>
                <a:path w="2232660"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endParaRPr/>
            </a:p>
          </p:txBody>
        </p:sp>
        <p:sp>
          <p:nvSpPr>
            <p:cNvPr id="14" name="object 14"/>
            <p:cNvSpPr/>
            <p:nvPr/>
          </p:nvSpPr>
          <p:spPr>
            <a:xfrm>
              <a:off x="1536700"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a:p>
          </p:txBody>
        </p:sp>
      </p:grpSp>
      <p:sp>
        <p:nvSpPr>
          <p:cNvPr id="15" name="object 15"/>
          <p:cNvSpPr txBox="1"/>
          <p:nvPr/>
        </p:nvSpPr>
        <p:spPr>
          <a:xfrm>
            <a:off x="159696" y="2764019"/>
            <a:ext cx="2232660" cy="261931"/>
          </a:xfrm>
          <a:prstGeom prst="rect">
            <a:avLst/>
          </a:prstGeom>
        </p:spPr>
        <p:txBody>
          <a:bodyPr vert="horz" wrap="square" lIns="0" tIns="0" rIns="0" bIns="0" rtlCol="0">
            <a:spAutoFit/>
          </a:bodyPr>
          <a:lstStyle/>
          <a:p>
            <a:pPr marL="554355">
              <a:lnSpc>
                <a:spcPts val="2150"/>
              </a:lnSpc>
            </a:pPr>
            <a:r>
              <a:rPr lang="es-MX" b="1" spc="-200" dirty="0">
                <a:solidFill>
                  <a:schemeClr val="bg1"/>
                </a:solidFill>
                <a:latin typeface="+mj-lt"/>
                <a:cs typeface="Arial"/>
              </a:rPr>
              <a:t>Los Encuentros</a:t>
            </a:r>
            <a:endParaRPr b="1" dirty="0">
              <a:solidFill>
                <a:schemeClr val="bg1"/>
              </a:solidFill>
              <a:latin typeface="+mj-lt"/>
              <a:cs typeface="Arial"/>
            </a:endParaRPr>
          </a:p>
        </p:txBody>
      </p:sp>
      <p:grpSp>
        <p:nvGrpSpPr>
          <p:cNvPr id="21" name="object 8">
            <a:extLst>
              <a:ext uri="{FF2B5EF4-FFF2-40B4-BE49-F238E27FC236}">
                <a16:creationId xmlns:a16="http://schemas.microsoft.com/office/drawing/2014/main" id="{DB148852-0FEB-4F29-B5CF-9A008A7EFDA9}"/>
              </a:ext>
            </a:extLst>
          </p:cNvPr>
          <p:cNvGrpSpPr/>
          <p:nvPr/>
        </p:nvGrpSpPr>
        <p:grpSpPr>
          <a:xfrm>
            <a:off x="5944686" y="2750702"/>
            <a:ext cx="2254942" cy="292100"/>
            <a:chOff x="5123179" y="1333500"/>
            <a:chExt cx="2254942" cy="292100"/>
          </a:xfrm>
        </p:grpSpPr>
        <p:sp>
          <p:nvSpPr>
            <p:cNvPr id="22" name="object 9">
              <a:extLst>
                <a:ext uri="{FF2B5EF4-FFF2-40B4-BE49-F238E27FC236}">
                  <a16:creationId xmlns:a16="http://schemas.microsoft.com/office/drawing/2014/main" id="{F603E868-E50F-4AF0-921E-F0C78238D535}"/>
                </a:ext>
              </a:extLst>
            </p:cNvPr>
            <p:cNvSpPr/>
            <p:nvPr/>
          </p:nvSpPr>
          <p:spPr>
            <a:xfrm>
              <a:off x="5145461" y="1336040"/>
              <a:ext cx="2232660" cy="287020"/>
            </a:xfrm>
            <a:custGeom>
              <a:avLst/>
              <a:gdLst/>
              <a:ahLst/>
              <a:cxnLst/>
              <a:rect l="l" t="t" r="r" b="b"/>
              <a:pathLst>
                <a:path w="2232659"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r>
                <a:rPr lang="es-MX" dirty="0">
                  <a:solidFill>
                    <a:schemeClr val="bg1"/>
                  </a:solidFill>
                </a:rPr>
                <a:t>      </a:t>
              </a:r>
              <a:r>
                <a:rPr lang="es-MX" b="1" dirty="0">
                  <a:solidFill>
                    <a:schemeClr val="bg1"/>
                  </a:solidFill>
                  <a:latin typeface="+mj-lt"/>
                </a:rPr>
                <a:t>Sabanilla </a:t>
              </a:r>
              <a:r>
                <a:rPr lang="es-MX" b="1" dirty="0">
                  <a:solidFill>
                    <a:schemeClr val="bg1"/>
                  </a:solidFill>
                  <a:latin typeface="Segoe Print" panose="02000600000000000000" pitchFamily="2" charset="0"/>
                </a:rPr>
                <a:t> </a:t>
              </a:r>
              <a:endParaRPr b="1" dirty="0">
                <a:solidFill>
                  <a:schemeClr val="bg1"/>
                </a:solidFill>
                <a:latin typeface="Segoe Print" panose="02000600000000000000" pitchFamily="2" charset="0"/>
              </a:endParaRPr>
            </a:p>
          </p:txBody>
        </p:sp>
        <p:sp>
          <p:nvSpPr>
            <p:cNvPr id="23" name="object 10">
              <a:extLst>
                <a:ext uri="{FF2B5EF4-FFF2-40B4-BE49-F238E27FC236}">
                  <a16:creationId xmlns:a16="http://schemas.microsoft.com/office/drawing/2014/main" id="{9871DD50-60E5-4F0F-B7DE-5683B29ED408}"/>
                </a:ext>
              </a:extLst>
            </p:cNvPr>
            <p:cNvSpPr/>
            <p:nvPr/>
          </p:nvSpPr>
          <p:spPr>
            <a:xfrm>
              <a:off x="5123179"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dirty="0"/>
            </a:p>
          </p:txBody>
        </p:sp>
      </p:grpSp>
      <p:grpSp>
        <p:nvGrpSpPr>
          <p:cNvPr id="25" name="object 8">
            <a:extLst>
              <a:ext uri="{FF2B5EF4-FFF2-40B4-BE49-F238E27FC236}">
                <a16:creationId xmlns:a16="http://schemas.microsoft.com/office/drawing/2014/main" id="{292A8410-D218-4FF2-94D3-D62B6DCC8A4F}"/>
              </a:ext>
            </a:extLst>
          </p:cNvPr>
          <p:cNvGrpSpPr/>
          <p:nvPr/>
        </p:nvGrpSpPr>
        <p:grpSpPr>
          <a:xfrm>
            <a:off x="321423" y="4687492"/>
            <a:ext cx="2165938" cy="296557"/>
            <a:chOff x="5210560" y="893008"/>
            <a:chExt cx="2239878" cy="317581"/>
          </a:xfrm>
        </p:grpSpPr>
        <p:sp>
          <p:nvSpPr>
            <p:cNvPr id="26" name="object 9">
              <a:extLst>
                <a:ext uri="{FF2B5EF4-FFF2-40B4-BE49-F238E27FC236}">
                  <a16:creationId xmlns:a16="http://schemas.microsoft.com/office/drawing/2014/main" id="{9CB10CC8-5B0F-4419-9603-45BC8CA5D127}"/>
                </a:ext>
              </a:extLst>
            </p:cNvPr>
            <p:cNvSpPr/>
            <p:nvPr/>
          </p:nvSpPr>
          <p:spPr>
            <a:xfrm>
              <a:off x="5210560" y="923569"/>
              <a:ext cx="2232660" cy="287020"/>
            </a:xfrm>
            <a:custGeom>
              <a:avLst/>
              <a:gdLst/>
              <a:ahLst/>
              <a:cxnLst/>
              <a:rect l="l" t="t" r="r" b="b"/>
              <a:pathLst>
                <a:path w="2232659"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pPr algn="ctr"/>
              <a:r>
                <a:rPr lang="es-MX" b="1" dirty="0">
                  <a:solidFill>
                    <a:schemeClr val="bg1"/>
                  </a:solidFill>
                </a:rPr>
                <a:t>Cumbaratza</a:t>
              </a:r>
              <a:endParaRPr b="1" dirty="0">
                <a:solidFill>
                  <a:schemeClr val="bg1"/>
                </a:solidFill>
                <a:latin typeface="Segoe Print" panose="02000600000000000000" pitchFamily="2" charset="0"/>
              </a:endParaRPr>
            </a:p>
          </p:txBody>
        </p:sp>
        <p:sp>
          <p:nvSpPr>
            <p:cNvPr id="27" name="object 10">
              <a:extLst>
                <a:ext uri="{FF2B5EF4-FFF2-40B4-BE49-F238E27FC236}">
                  <a16:creationId xmlns:a16="http://schemas.microsoft.com/office/drawing/2014/main" id="{262823D4-D06F-46FC-A379-7399CD57E7B1}"/>
                </a:ext>
              </a:extLst>
            </p:cNvPr>
            <p:cNvSpPr/>
            <p:nvPr/>
          </p:nvSpPr>
          <p:spPr>
            <a:xfrm>
              <a:off x="5212698" y="893008"/>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dirty="0"/>
            </a:p>
          </p:txBody>
        </p:sp>
      </p:grpSp>
      <p:grpSp>
        <p:nvGrpSpPr>
          <p:cNvPr id="31" name="object 8">
            <a:extLst>
              <a:ext uri="{FF2B5EF4-FFF2-40B4-BE49-F238E27FC236}">
                <a16:creationId xmlns:a16="http://schemas.microsoft.com/office/drawing/2014/main" id="{89DC6B30-8D7B-4F16-A690-E71B5F5AE359}"/>
              </a:ext>
            </a:extLst>
          </p:cNvPr>
          <p:cNvGrpSpPr/>
          <p:nvPr/>
        </p:nvGrpSpPr>
        <p:grpSpPr>
          <a:xfrm>
            <a:off x="3081165" y="4692611"/>
            <a:ext cx="2249621" cy="292100"/>
            <a:chOff x="5123179" y="1333500"/>
            <a:chExt cx="2249621" cy="292100"/>
          </a:xfrm>
        </p:grpSpPr>
        <p:sp>
          <p:nvSpPr>
            <p:cNvPr id="32" name="object 9">
              <a:extLst>
                <a:ext uri="{FF2B5EF4-FFF2-40B4-BE49-F238E27FC236}">
                  <a16:creationId xmlns:a16="http://schemas.microsoft.com/office/drawing/2014/main" id="{17CAC500-A471-4366-9741-6E65BFA9DDA1}"/>
                </a:ext>
              </a:extLst>
            </p:cNvPr>
            <p:cNvSpPr/>
            <p:nvPr/>
          </p:nvSpPr>
          <p:spPr>
            <a:xfrm>
              <a:off x="5140140" y="1336040"/>
              <a:ext cx="2232660" cy="287020"/>
            </a:xfrm>
            <a:custGeom>
              <a:avLst/>
              <a:gdLst/>
              <a:ahLst/>
              <a:cxnLst/>
              <a:rect l="l" t="t" r="r" b="b"/>
              <a:pathLst>
                <a:path w="2232659"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r>
                <a:rPr lang="es-MX" b="1" dirty="0">
                  <a:solidFill>
                    <a:schemeClr val="bg1"/>
                  </a:solidFill>
                </a:rPr>
                <a:t>       Pachicutza </a:t>
              </a:r>
              <a:endParaRPr b="1" i="1" dirty="0">
                <a:solidFill>
                  <a:schemeClr val="bg1"/>
                </a:solidFill>
                <a:latin typeface="+mj-lt"/>
              </a:endParaRPr>
            </a:p>
          </p:txBody>
        </p:sp>
        <p:sp>
          <p:nvSpPr>
            <p:cNvPr id="33" name="object 10">
              <a:extLst>
                <a:ext uri="{FF2B5EF4-FFF2-40B4-BE49-F238E27FC236}">
                  <a16:creationId xmlns:a16="http://schemas.microsoft.com/office/drawing/2014/main" id="{DD3659A7-3280-4DD7-BFBE-5E8DF750D2C7}"/>
                </a:ext>
              </a:extLst>
            </p:cNvPr>
            <p:cNvSpPr/>
            <p:nvPr/>
          </p:nvSpPr>
          <p:spPr>
            <a:xfrm>
              <a:off x="5123179"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dirty="0"/>
            </a:p>
          </p:txBody>
        </p:sp>
      </p:grpSp>
      <p:grpSp>
        <p:nvGrpSpPr>
          <p:cNvPr id="30" name="object 8">
            <a:extLst>
              <a:ext uri="{FF2B5EF4-FFF2-40B4-BE49-F238E27FC236}">
                <a16:creationId xmlns:a16="http://schemas.microsoft.com/office/drawing/2014/main" id="{1EC85AFB-E965-47F3-8AE3-6A9E05B038E3}"/>
              </a:ext>
            </a:extLst>
          </p:cNvPr>
          <p:cNvGrpSpPr/>
          <p:nvPr/>
        </p:nvGrpSpPr>
        <p:grpSpPr>
          <a:xfrm>
            <a:off x="5967413" y="4692611"/>
            <a:ext cx="2249621" cy="292100"/>
            <a:chOff x="5123179" y="1333500"/>
            <a:chExt cx="2249621" cy="292100"/>
          </a:xfrm>
        </p:grpSpPr>
        <p:sp>
          <p:nvSpPr>
            <p:cNvPr id="34" name="object 9">
              <a:extLst>
                <a:ext uri="{FF2B5EF4-FFF2-40B4-BE49-F238E27FC236}">
                  <a16:creationId xmlns:a16="http://schemas.microsoft.com/office/drawing/2014/main" id="{D755F409-B5A3-43F0-A1C2-978EADBC4D40}"/>
                </a:ext>
              </a:extLst>
            </p:cNvPr>
            <p:cNvSpPr/>
            <p:nvPr/>
          </p:nvSpPr>
          <p:spPr>
            <a:xfrm>
              <a:off x="5140140" y="1336040"/>
              <a:ext cx="2232660" cy="287020"/>
            </a:xfrm>
            <a:custGeom>
              <a:avLst/>
              <a:gdLst/>
              <a:ahLst/>
              <a:cxnLst/>
              <a:rect l="l" t="t" r="r" b="b"/>
              <a:pathLst>
                <a:path w="2232659"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pPr algn="ctr"/>
              <a:r>
                <a:rPr lang="es-MX" b="1" dirty="0">
                  <a:solidFill>
                    <a:schemeClr val="bg1"/>
                  </a:solidFill>
                </a:rPr>
                <a:t>El Guismi </a:t>
              </a:r>
              <a:endParaRPr b="1" i="1" dirty="0">
                <a:solidFill>
                  <a:schemeClr val="bg1"/>
                </a:solidFill>
                <a:latin typeface="+mj-lt"/>
              </a:endParaRPr>
            </a:p>
          </p:txBody>
        </p:sp>
        <p:sp>
          <p:nvSpPr>
            <p:cNvPr id="35" name="object 10">
              <a:extLst>
                <a:ext uri="{FF2B5EF4-FFF2-40B4-BE49-F238E27FC236}">
                  <a16:creationId xmlns:a16="http://schemas.microsoft.com/office/drawing/2014/main" id="{B9636412-A963-43DD-9CC2-DFAE178F09CF}"/>
                </a:ext>
              </a:extLst>
            </p:cNvPr>
            <p:cNvSpPr/>
            <p:nvPr/>
          </p:nvSpPr>
          <p:spPr>
            <a:xfrm>
              <a:off x="5123179"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dirty="0"/>
            </a:p>
          </p:txBody>
        </p:sp>
      </p:grpSp>
      <p:grpSp>
        <p:nvGrpSpPr>
          <p:cNvPr id="42" name="object 12">
            <a:extLst>
              <a:ext uri="{FF2B5EF4-FFF2-40B4-BE49-F238E27FC236}">
                <a16:creationId xmlns:a16="http://schemas.microsoft.com/office/drawing/2014/main" id="{749D99C4-E2D4-47E1-AA7D-04C2523168B8}"/>
              </a:ext>
            </a:extLst>
          </p:cNvPr>
          <p:cNvGrpSpPr/>
          <p:nvPr/>
        </p:nvGrpSpPr>
        <p:grpSpPr>
          <a:xfrm>
            <a:off x="499816" y="849507"/>
            <a:ext cx="2237740" cy="292100"/>
            <a:chOff x="1536700" y="1333500"/>
            <a:chExt cx="2237740" cy="292100"/>
          </a:xfrm>
        </p:grpSpPr>
        <p:sp>
          <p:nvSpPr>
            <p:cNvPr id="43" name="object 13">
              <a:extLst>
                <a:ext uri="{FF2B5EF4-FFF2-40B4-BE49-F238E27FC236}">
                  <a16:creationId xmlns:a16="http://schemas.microsoft.com/office/drawing/2014/main" id="{AC1DE1DC-8DF0-4A48-9123-1D63ECA4465C}"/>
                </a:ext>
              </a:extLst>
            </p:cNvPr>
            <p:cNvSpPr/>
            <p:nvPr/>
          </p:nvSpPr>
          <p:spPr>
            <a:xfrm>
              <a:off x="1539240" y="1336040"/>
              <a:ext cx="2232660" cy="287020"/>
            </a:xfrm>
            <a:custGeom>
              <a:avLst/>
              <a:gdLst/>
              <a:ahLst/>
              <a:cxnLst/>
              <a:rect l="l" t="t" r="r" b="b"/>
              <a:pathLst>
                <a:path w="2232660"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endParaRPr/>
            </a:p>
          </p:txBody>
        </p:sp>
        <p:sp>
          <p:nvSpPr>
            <p:cNvPr id="44" name="object 14">
              <a:extLst>
                <a:ext uri="{FF2B5EF4-FFF2-40B4-BE49-F238E27FC236}">
                  <a16:creationId xmlns:a16="http://schemas.microsoft.com/office/drawing/2014/main" id="{530D1E76-00EE-449E-923D-5ECB87F1A5D8}"/>
                </a:ext>
              </a:extLst>
            </p:cNvPr>
            <p:cNvSpPr/>
            <p:nvPr/>
          </p:nvSpPr>
          <p:spPr>
            <a:xfrm>
              <a:off x="1536700"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a:p>
          </p:txBody>
        </p:sp>
      </p:grpSp>
      <p:sp>
        <p:nvSpPr>
          <p:cNvPr id="45" name="CuadroTexto 44">
            <a:extLst>
              <a:ext uri="{FF2B5EF4-FFF2-40B4-BE49-F238E27FC236}">
                <a16:creationId xmlns:a16="http://schemas.microsoft.com/office/drawing/2014/main" id="{1EC4C72A-C909-4325-A487-CAE991E1B0AE}"/>
              </a:ext>
            </a:extLst>
          </p:cNvPr>
          <p:cNvSpPr txBox="1"/>
          <p:nvPr/>
        </p:nvSpPr>
        <p:spPr>
          <a:xfrm>
            <a:off x="-1261531" y="841705"/>
            <a:ext cx="4993480" cy="354264"/>
          </a:xfrm>
          <a:prstGeom prst="rect">
            <a:avLst/>
          </a:prstGeom>
          <a:noFill/>
        </p:spPr>
        <p:txBody>
          <a:bodyPr wrap="square">
            <a:spAutoFit/>
          </a:bodyPr>
          <a:lstStyle/>
          <a:p>
            <a:pPr marL="554355" algn="ctr">
              <a:lnSpc>
                <a:spcPts val="2150"/>
              </a:lnSpc>
            </a:pPr>
            <a:r>
              <a:rPr lang="es-MX" sz="1800" b="1" spc="-200" dirty="0">
                <a:solidFill>
                  <a:schemeClr val="bg1"/>
                </a:solidFill>
                <a:latin typeface="+mj-lt"/>
                <a:cs typeface="Arial"/>
              </a:rPr>
              <a:t>Valladolid </a:t>
            </a:r>
            <a:endParaRPr lang="es-MX" sz="1800" b="1" dirty="0">
              <a:solidFill>
                <a:schemeClr val="bg1"/>
              </a:solidFill>
              <a:latin typeface="+mj-lt"/>
              <a:cs typeface="Arial"/>
            </a:endParaRPr>
          </a:p>
        </p:txBody>
      </p:sp>
      <p:grpSp>
        <p:nvGrpSpPr>
          <p:cNvPr id="46" name="object 8">
            <a:extLst>
              <a:ext uri="{FF2B5EF4-FFF2-40B4-BE49-F238E27FC236}">
                <a16:creationId xmlns:a16="http://schemas.microsoft.com/office/drawing/2014/main" id="{0B85CD9B-585C-4C21-BA26-3B4ADC2B4182}"/>
              </a:ext>
            </a:extLst>
          </p:cNvPr>
          <p:cNvGrpSpPr/>
          <p:nvPr/>
        </p:nvGrpSpPr>
        <p:grpSpPr>
          <a:xfrm>
            <a:off x="3174313" y="867076"/>
            <a:ext cx="2237740" cy="292100"/>
            <a:chOff x="5123179" y="1333500"/>
            <a:chExt cx="2237740" cy="292100"/>
          </a:xfrm>
        </p:grpSpPr>
        <p:sp>
          <p:nvSpPr>
            <p:cNvPr id="47" name="object 9">
              <a:extLst>
                <a:ext uri="{FF2B5EF4-FFF2-40B4-BE49-F238E27FC236}">
                  <a16:creationId xmlns:a16="http://schemas.microsoft.com/office/drawing/2014/main" id="{293FEB90-CAE3-4534-BBEB-F4C4A8D789A0}"/>
                </a:ext>
              </a:extLst>
            </p:cNvPr>
            <p:cNvSpPr/>
            <p:nvPr/>
          </p:nvSpPr>
          <p:spPr>
            <a:xfrm>
              <a:off x="5125719" y="1336040"/>
              <a:ext cx="2232660" cy="287020"/>
            </a:xfrm>
            <a:custGeom>
              <a:avLst/>
              <a:gdLst/>
              <a:ahLst/>
              <a:cxnLst/>
              <a:rect l="l" t="t" r="r" b="b"/>
              <a:pathLst>
                <a:path w="2232659"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r>
                <a:rPr lang="es-MX" dirty="0">
                  <a:solidFill>
                    <a:schemeClr val="bg1"/>
                  </a:solidFill>
                  <a:latin typeface="+mj-lt"/>
                </a:rPr>
                <a:t>      </a:t>
              </a:r>
              <a:r>
                <a:rPr lang="es-MX" b="1" dirty="0">
                  <a:solidFill>
                    <a:schemeClr val="bg1"/>
                  </a:solidFill>
                  <a:latin typeface="+mj-lt"/>
                </a:rPr>
                <a:t>El Porvenir  </a:t>
              </a:r>
              <a:endParaRPr b="1" dirty="0">
                <a:solidFill>
                  <a:schemeClr val="bg1"/>
                </a:solidFill>
                <a:latin typeface="+mj-lt"/>
              </a:endParaRPr>
            </a:p>
          </p:txBody>
        </p:sp>
        <p:sp>
          <p:nvSpPr>
            <p:cNvPr id="48" name="object 10">
              <a:extLst>
                <a:ext uri="{FF2B5EF4-FFF2-40B4-BE49-F238E27FC236}">
                  <a16:creationId xmlns:a16="http://schemas.microsoft.com/office/drawing/2014/main" id="{AB283FC8-0D25-430B-88B5-58B81AC613ED}"/>
                </a:ext>
              </a:extLst>
            </p:cNvPr>
            <p:cNvSpPr/>
            <p:nvPr/>
          </p:nvSpPr>
          <p:spPr>
            <a:xfrm>
              <a:off x="5123179"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dirty="0"/>
            </a:p>
          </p:txBody>
        </p:sp>
      </p:grpSp>
      <p:grpSp>
        <p:nvGrpSpPr>
          <p:cNvPr id="49" name="object 8">
            <a:extLst>
              <a:ext uri="{FF2B5EF4-FFF2-40B4-BE49-F238E27FC236}">
                <a16:creationId xmlns:a16="http://schemas.microsoft.com/office/drawing/2014/main" id="{0F4A2AD5-97D1-4F19-8406-DA73E0B4B2DD}"/>
              </a:ext>
            </a:extLst>
          </p:cNvPr>
          <p:cNvGrpSpPr/>
          <p:nvPr/>
        </p:nvGrpSpPr>
        <p:grpSpPr>
          <a:xfrm>
            <a:off x="5893475" y="852908"/>
            <a:ext cx="2254942" cy="292100"/>
            <a:chOff x="5123179" y="1333500"/>
            <a:chExt cx="2254942" cy="292100"/>
          </a:xfrm>
        </p:grpSpPr>
        <p:sp>
          <p:nvSpPr>
            <p:cNvPr id="50" name="object 9">
              <a:extLst>
                <a:ext uri="{FF2B5EF4-FFF2-40B4-BE49-F238E27FC236}">
                  <a16:creationId xmlns:a16="http://schemas.microsoft.com/office/drawing/2014/main" id="{30887ECF-FADA-4E2B-A202-12D4ACCEA304}"/>
                </a:ext>
              </a:extLst>
            </p:cNvPr>
            <p:cNvSpPr/>
            <p:nvPr/>
          </p:nvSpPr>
          <p:spPr>
            <a:xfrm>
              <a:off x="5145461" y="1336040"/>
              <a:ext cx="2232660" cy="287020"/>
            </a:xfrm>
            <a:custGeom>
              <a:avLst/>
              <a:gdLst/>
              <a:ahLst/>
              <a:cxnLst/>
              <a:rect l="l" t="t" r="r" b="b"/>
              <a:pathLst>
                <a:path w="2232659"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r>
                <a:rPr lang="es-MX" dirty="0">
                  <a:solidFill>
                    <a:schemeClr val="bg1"/>
                  </a:solidFill>
                </a:rPr>
                <a:t>      </a:t>
              </a:r>
              <a:r>
                <a:rPr lang="es-MX" b="1" dirty="0">
                  <a:solidFill>
                    <a:schemeClr val="bg1"/>
                  </a:solidFill>
                  <a:latin typeface="+mj-lt"/>
                </a:rPr>
                <a:t>San Andrés</a:t>
              </a:r>
              <a:endParaRPr b="1" dirty="0">
                <a:solidFill>
                  <a:schemeClr val="bg1"/>
                </a:solidFill>
                <a:latin typeface="+mj-lt"/>
              </a:endParaRPr>
            </a:p>
          </p:txBody>
        </p:sp>
        <p:sp>
          <p:nvSpPr>
            <p:cNvPr id="51" name="object 10">
              <a:extLst>
                <a:ext uri="{FF2B5EF4-FFF2-40B4-BE49-F238E27FC236}">
                  <a16:creationId xmlns:a16="http://schemas.microsoft.com/office/drawing/2014/main" id="{437894E0-62AF-4E1F-B027-31023A72713E}"/>
                </a:ext>
              </a:extLst>
            </p:cNvPr>
            <p:cNvSpPr/>
            <p:nvPr/>
          </p:nvSpPr>
          <p:spPr>
            <a:xfrm>
              <a:off x="5123179"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dirty="0"/>
            </a:p>
          </p:txBody>
        </p:sp>
      </p:grpSp>
      <p:pic>
        <p:nvPicPr>
          <p:cNvPr id="2050" name="Picture 2" descr="Puede ser una imagen de 2 personas, personas sonriendo y texto">
            <a:extLst>
              <a:ext uri="{FF2B5EF4-FFF2-40B4-BE49-F238E27FC236}">
                <a16:creationId xmlns:a16="http://schemas.microsoft.com/office/drawing/2014/main" id="{5A17F287-D604-4B15-9841-E20E5DFCBE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73" y="1196850"/>
            <a:ext cx="2669009" cy="14173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Puede ser una imagen de 10 personas, clarinete y texto que dice &quot;43 ANIVERSARIO Tereza Alba García Presidenta de Conagopare ZamoraChinchipe&quot;">
            <a:extLst>
              <a:ext uri="{FF2B5EF4-FFF2-40B4-BE49-F238E27FC236}">
                <a16:creationId xmlns:a16="http://schemas.microsoft.com/office/drawing/2014/main" id="{6D4E8E18-05E7-4B84-A042-A3CB8A10C4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7486" y="1195969"/>
            <a:ext cx="2669009" cy="142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Puede ser una imagen de 12 personas">
            <a:extLst>
              <a:ext uri="{FF2B5EF4-FFF2-40B4-BE49-F238E27FC236}">
                <a16:creationId xmlns:a16="http://schemas.microsoft.com/office/drawing/2014/main" id="{F8D0AFD3-AE66-4A0D-9F5B-1E0E05D65D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9191" y="1201277"/>
            <a:ext cx="2669009" cy="1507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Puede ser una imagen de 2 personas y texto">
            <a:extLst>
              <a:ext uri="{FF2B5EF4-FFF2-40B4-BE49-F238E27FC236}">
                <a16:creationId xmlns:a16="http://schemas.microsoft.com/office/drawing/2014/main" id="{F85F2C2C-941F-40E6-9473-ECCFA36132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251" y="3006126"/>
            <a:ext cx="2669009" cy="1496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Puede ser una imagen de 2 personas y texto que dice &quot;Tereza Alba Za Zamora Garcia Conagopare wwaeaaeses mran hinchipe GOBIERNOS RURALES conagopare ZamoraC ZamoraChinchipe inc chipe hin&quot;">
            <a:extLst>
              <a:ext uri="{FF2B5EF4-FFF2-40B4-BE49-F238E27FC236}">
                <a16:creationId xmlns:a16="http://schemas.microsoft.com/office/drawing/2014/main" id="{32892874-3B61-484A-A041-F7460F91F9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7379" y="3060478"/>
            <a:ext cx="2669009" cy="1468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2" descr="Puede ser una imagen de 3 personas y texto">
            <a:extLst>
              <a:ext uri="{FF2B5EF4-FFF2-40B4-BE49-F238E27FC236}">
                <a16:creationId xmlns:a16="http://schemas.microsoft.com/office/drawing/2014/main" id="{430DEE76-437A-4368-8DCD-7ABBDB154A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001" y="3032486"/>
            <a:ext cx="2669008" cy="1524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2" descr="Puede ser una imagen de ‎2 personas, tarima y ‎texto que dice &quot;‎も5まれ חירר Tereza Pw..eeaaan ZaA Alba Garcia Presidenta Cocapopaa Zamora Chinchipe GOBIERNOS RURALES onagopare ZamoraChinchipe Zamora Chinchipe‎&quot;‎‎">
            <a:extLst>
              <a:ext uri="{FF2B5EF4-FFF2-40B4-BE49-F238E27FC236}">
                <a16:creationId xmlns:a16="http://schemas.microsoft.com/office/drawing/2014/main" id="{7D49F953-ACB5-4CDA-9053-859BB14455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903" y="5025800"/>
            <a:ext cx="2685675" cy="1709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2" descr="Puede ser una imagen de 3 personas y texto">
            <a:extLst>
              <a:ext uri="{FF2B5EF4-FFF2-40B4-BE49-F238E27FC236}">
                <a16:creationId xmlns:a16="http://schemas.microsoft.com/office/drawing/2014/main" id="{8FA34AE6-94BF-48FA-9E8A-6BD4E671D45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71618" y="5081926"/>
            <a:ext cx="2685676"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Puede ser una imagen de 2 personas y texto">
            <a:extLst>
              <a:ext uri="{FF2B5EF4-FFF2-40B4-BE49-F238E27FC236}">
                <a16:creationId xmlns:a16="http://schemas.microsoft.com/office/drawing/2014/main" id="{9B27CC18-8AEE-432E-A34E-ACC93AFCB8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3001" y="5077993"/>
            <a:ext cx="2685675"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800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80780" y="24201"/>
            <a:ext cx="6396355" cy="666030"/>
            <a:chOff x="1803400" y="0"/>
            <a:chExt cx="6396355" cy="1047115"/>
          </a:xfrm>
          <a:solidFill>
            <a:schemeClr val="tx1"/>
          </a:solidFill>
          <a:effectLst>
            <a:glow rad="228600">
              <a:schemeClr val="accent6">
                <a:satMod val="175000"/>
                <a:alpha val="40000"/>
              </a:schemeClr>
            </a:glow>
          </a:effectLst>
        </p:grpSpPr>
        <p:sp>
          <p:nvSpPr>
            <p:cNvPr id="3" name="object 3"/>
            <p:cNvSpPr/>
            <p:nvPr/>
          </p:nvSpPr>
          <p:spPr>
            <a:xfrm>
              <a:off x="1803400" y="0"/>
              <a:ext cx="6396228" cy="1046988"/>
            </a:xfrm>
            <a:prstGeom prst="rect">
              <a:avLst/>
            </a:prstGeom>
            <a:grpFill/>
          </p:spPr>
          <p:txBody>
            <a:bodyPr wrap="square" lIns="0" tIns="0" rIns="0" bIns="0" rtlCol="0"/>
            <a:lstStyle/>
            <a:p>
              <a:endParaRPr/>
            </a:p>
          </p:txBody>
        </p:sp>
        <p:sp>
          <p:nvSpPr>
            <p:cNvPr id="4" name="object 4"/>
            <p:cNvSpPr/>
            <p:nvPr/>
          </p:nvSpPr>
          <p:spPr>
            <a:xfrm>
              <a:off x="2052320" y="233679"/>
              <a:ext cx="5902960" cy="568960"/>
            </a:xfrm>
            <a:custGeom>
              <a:avLst/>
              <a:gdLst/>
              <a:ahLst/>
              <a:cxnLst/>
              <a:rect l="l" t="t" r="r" b="b"/>
              <a:pathLst>
                <a:path w="5902959" h="568960">
                  <a:moveTo>
                    <a:pt x="5902959" y="0"/>
                  </a:moveTo>
                  <a:lnTo>
                    <a:pt x="0" y="0"/>
                  </a:lnTo>
                  <a:lnTo>
                    <a:pt x="0" y="568960"/>
                  </a:lnTo>
                  <a:lnTo>
                    <a:pt x="5902959" y="568960"/>
                  </a:lnTo>
                  <a:lnTo>
                    <a:pt x="5902959" y="0"/>
                  </a:lnTo>
                  <a:close/>
                </a:path>
              </a:pathLst>
            </a:custGeom>
            <a:grpFill/>
          </p:spPr>
          <p:txBody>
            <a:bodyPr wrap="square" lIns="0" tIns="0" rIns="0" bIns="0" rtlCol="0"/>
            <a:lstStyle/>
            <a:p>
              <a:pPr algn="ctr"/>
              <a:r>
                <a:rPr lang="es-MX" sz="1800" b="1" spc="-195" dirty="0">
                  <a:solidFill>
                    <a:schemeClr val="bg1"/>
                  </a:solidFill>
                  <a:latin typeface="Aharoni" panose="02010803020104030203" pitchFamily="2" charset="-79"/>
                  <a:cs typeface="Aharoni" panose="02010803020104030203" pitchFamily="2" charset="-79"/>
                </a:rPr>
                <a:t>SESIONES </a:t>
              </a:r>
              <a:r>
                <a:rPr lang="es-MX" sz="1800" b="1" spc="-180" dirty="0">
                  <a:solidFill>
                    <a:schemeClr val="bg1"/>
                  </a:solidFill>
                  <a:latin typeface="Aharoni" panose="02010803020104030203" pitchFamily="2" charset="-79"/>
                  <a:cs typeface="Aharoni" panose="02010803020104030203" pitchFamily="2" charset="-79"/>
                </a:rPr>
                <a:t>SOLEMNES </a:t>
              </a:r>
              <a:r>
                <a:rPr lang="es-MX" sz="1800" b="1" spc="-185" dirty="0">
                  <a:solidFill>
                    <a:schemeClr val="bg1"/>
                  </a:solidFill>
                  <a:latin typeface="Aharoni" panose="02010803020104030203" pitchFamily="2" charset="-79"/>
                  <a:cs typeface="Aharoni" panose="02010803020104030203" pitchFamily="2" charset="-79"/>
                </a:rPr>
                <a:t>DE LAS  </a:t>
              </a:r>
              <a:r>
                <a:rPr lang="es-MX" sz="1800" b="1" spc="-229" dirty="0">
                  <a:solidFill>
                    <a:schemeClr val="bg1"/>
                  </a:solidFill>
                  <a:latin typeface="Aharoni" panose="02010803020104030203" pitchFamily="2" charset="-79"/>
                  <a:cs typeface="Aharoni" panose="02010803020104030203" pitchFamily="2" charset="-79"/>
                </a:rPr>
                <a:t>PARROQUIAS </a:t>
              </a:r>
              <a:r>
                <a:rPr lang="es-MX" sz="1800" b="1" spc="-215" dirty="0">
                  <a:solidFill>
                    <a:schemeClr val="bg1"/>
                  </a:solidFill>
                  <a:latin typeface="Aharoni" panose="02010803020104030203" pitchFamily="2" charset="-79"/>
                  <a:cs typeface="Aharoni" panose="02010803020104030203" pitchFamily="2" charset="-79"/>
                </a:rPr>
                <a:t>RURALES </a:t>
              </a:r>
              <a:r>
                <a:rPr lang="es-MX" sz="1800" b="1" spc="-185" dirty="0">
                  <a:solidFill>
                    <a:schemeClr val="bg1"/>
                  </a:solidFill>
                  <a:latin typeface="Aharoni" panose="02010803020104030203" pitchFamily="2" charset="-79"/>
                  <a:cs typeface="Aharoni" panose="02010803020104030203" pitchFamily="2" charset="-79"/>
                </a:rPr>
                <a:t>DE </a:t>
              </a:r>
              <a:r>
                <a:rPr lang="es-MX" sz="1800" b="1" spc="-204" dirty="0">
                  <a:solidFill>
                    <a:schemeClr val="bg1"/>
                  </a:solidFill>
                  <a:latin typeface="Aharoni" panose="02010803020104030203" pitchFamily="2" charset="-79"/>
                  <a:cs typeface="Aharoni" panose="02010803020104030203" pitchFamily="2" charset="-79"/>
                </a:rPr>
                <a:t>ZAMORA</a:t>
              </a:r>
              <a:r>
                <a:rPr lang="es-MX" sz="1800" b="1" spc="-155" dirty="0">
                  <a:solidFill>
                    <a:schemeClr val="bg1"/>
                  </a:solidFill>
                  <a:latin typeface="Aharoni" panose="02010803020104030203" pitchFamily="2" charset="-79"/>
                  <a:cs typeface="Aharoni" panose="02010803020104030203" pitchFamily="2" charset="-79"/>
                </a:rPr>
                <a:t> </a:t>
              </a:r>
              <a:r>
                <a:rPr lang="es-MX" sz="1800" b="1" spc="-175" dirty="0">
                  <a:solidFill>
                    <a:schemeClr val="bg1"/>
                  </a:solidFill>
                  <a:latin typeface="Aharoni" panose="02010803020104030203" pitchFamily="2" charset="-79"/>
                  <a:cs typeface="Aharoni" panose="02010803020104030203" pitchFamily="2" charset="-79"/>
                </a:rPr>
                <a:t>CHINCHIPE</a:t>
              </a:r>
              <a:endParaRPr dirty="0"/>
            </a:p>
          </p:txBody>
        </p:sp>
        <p:sp>
          <p:nvSpPr>
            <p:cNvPr id="5" name="object 5"/>
            <p:cNvSpPr/>
            <p:nvPr/>
          </p:nvSpPr>
          <p:spPr>
            <a:xfrm>
              <a:off x="2049779" y="231140"/>
              <a:ext cx="5908040" cy="574040"/>
            </a:xfrm>
            <a:custGeom>
              <a:avLst/>
              <a:gdLst/>
              <a:ahLst/>
              <a:cxnLst/>
              <a:rect l="l" t="t" r="r" b="b"/>
              <a:pathLst>
                <a:path w="5908040" h="574040">
                  <a:moveTo>
                    <a:pt x="0" y="539114"/>
                  </a:moveTo>
                  <a:lnTo>
                    <a:pt x="0" y="574039"/>
                  </a:lnTo>
                  <a:lnTo>
                    <a:pt x="34925" y="574039"/>
                  </a:lnTo>
                  <a:lnTo>
                    <a:pt x="0" y="539114"/>
                  </a:lnTo>
                  <a:close/>
                </a:path>
                <a:path w="5908040" h="574040">
                  <a:moveTo>
                    <a:pt x="34925" y="0"/>
                  </a:moveTo>
                  <a:lnTo>
                    <a:pt x="0" y="34925"/>
                  </a:lnTo>
                  <a:lnTo>
                    <a:pt x="0" y="539114"/>
                  </a:lnTo>
                  <a:lnTo>
                    <a:pt x="34925" y="574039"/>
                  </a:lnTo>
                  <a:lnTo>
                    <a:pt x="34925" y="0"/>
                  </a:lnTo>
                  <a:close/>
                </a:path>
                <a:path w="5908040" h="574040">
                  <a:moveTo>
                    <a:pt x="5873115" y="539114"/>
                  </a:moveTo>
                  <a:lnTo>
                    <a:pt x="34925" y="539114"/>
                  </a:lnTo>
                  <a:lnTo>
                    <a:pt x="34925" y="574039"/>
                  </a:lnTo>
                  <a:lnTo>
                    <a:pt x="5873115" y="574039"/>
                  </a:lnTo>
                  <a:lnTo>
                    <a:pt x="5873115" y="539114"/>
                  </a:lnTo>
                  <a:close/>
                </a:path>
                <a:path w="5908040" h="574040">
                  <a:moveTo>
                    <a:pt x="5873115" y="0"/>
                  </a:moveTo>
                  <a:lnTo>
                    <a:pt x="5873115" y="574039"/>
                  </a:lnTo>
                  <a:lnTo>
                    <a:pt x="5908040" y="539114"/>
                  </a:lnTo>
                  <a:lnTo>
                    <a:pt x="5908040" y="34925"/>
                  </a:lnTo>
                  <a:lnTo>
                    <a:pt x="5873115" y="0"/>
                  </a:lnTo>
                  <a:close/>
                </a:path>
                <a:path w="5908040" h="574040">
                  <a:moveTo>
                    <a:pt x="5908040" y="539114"/>
                  </a:moveTo>
                  <a:lnTo>
                    <a:pt x="5873115" y="574039"/>
                  </a:lnTo>
                  <a:lnTo>
                    <a:pt x="5908040" y="574039"/>
                  </a:lnTo>
                  <a:lnTo>
                    <a:pt x="5908040" y="539114"/>
                  </a:lnTo>
                  <a:close/>
                </a:path>
                <a:path w="5908040" h="574040">
                  <a:moveTo>
                    <a:pt x="34925" y="0"/>
                  </a:moveTo>
                  <a:lnTo>
                    <a:pt x="0" y="0"/>
                  </a:lnTo>
                  <a:lnTo>
                    <a:pt x="0" y="34925"/>
                  </a:lnTo>
                  <a:lnTo>
                    <a:pt x="34925" y="0"/>
                  </a:lnTo>
                  <a:close/>
                </a:path>
                <a:path w="5908040" h="574040">
                  <a:moveTo>
                    <a:pt x="5873115" y="0"/>
                  </a:moveTo>
                  <a:lnTo>
                    <a:pt x="34925" y="0"/>
                  </a:lnTo>
                  <a:lnTo>
                    <a:pt x="34925" y="34925"/>
                  </a:lnTo>
                  <a:lnTo>
                    <a:pt x="5873115" y="34925"/>
                  </a:lnTo>
                  <a:lnTo>
                    <a:pt x="5873115" y="0"/>
                  </a:lnTo>
                  <a:close/>
                </a:path>
                <a:path w="5908040" h="574040">
                  <a:moveTo>
                    <a:pt x="5908040" y="0"/>
                  </a:moveTo>
                  <a:lnTo>
                    <a:pt x="5873115" y="0"/>
                  </a:lnTo>
                  <a:lnTo>
                    <a:pt x="5908040" y="34925"/>
                  </a:lnTo>
                  <a:lnTo>
                    <a:pt x="5908040" y="0"/>
                  </a:lnTo>
                  <a:close/>
                </a:path>
              </a:pathLst>
            </a:custGeom>
            <a:grpFill/>
          </p:spPr>
          <p:txBody>
            <a:bodyPr wrap="square" lIns="0" tIns="0" rIns="0" bIns="0" rtlCol="0"/>
            <a:lstStyle/>
            <a:p>
              <a:endParaRPr/>
            </a:p>
          </p:txBody>
        </p:sp>
      </p:grpSp>
      <p:sp>
        <p:nvSpPr>
          <p:cNvPr id="7" name="object 7"/>
          <p:cNvSpPr/>
          <p:nvPr/>
        </p:nvSpPr>
        <p:spPr>
          <a:xfrm>
            <a:off x="52063" y="63082"/>
            <a:ext cx="1460500" cy="568959"/>
          </a:xfrm>
          <a:prstGeom prst="rect">
            <a:avLst/>
          </a:prstGeom>
          <a:blipFill>
            <a:blip r:embed="rId2" cstate="print"/>
            <a:stretch>
              <a:fillRect/>
            </a:stretch>
          </a:blipFill>
        </p:spPr>
        <p:txBody>
          <a:bodyPr wrap="square" lIns="0" tIns="0" rIns="0" bIns="0" rtlCol="0"/>
          <a:lstStyle/>
          <a:p>
            <a:endParaRPr/>
          </a:p>
        </p:txBody>
      </p:sp>
      <p:grpSp>
        <p:nvGrpSpPr>
          <p:cNvPr id="8" name="object 8"/>
          <p:cNvGrpSpPr/>
          <p:nvPr/>
        </p:nvGrpSpPr>
        <p:grpSpPr>
          <a:xfrm>
            <a:off x="3562418" y="3680423"/>
            <a:ext cx="1953103" cy="365307"/>
            <a:chOff x="5017510" y="1323495"/>
            <a:chExt cx="2255414" cy="312109"/>
          </a:xfrm>
        </p:grpSpPr>
        <p:sp>
          <p:nvSpPr>
            <p:cNvPr id="9" name="object 9"/>
            <p:cNvSpPr/>
            <p:nvPr/>
          </p:nvSpPr>
          <p:spPr>
            <a:xfrm>
              <a:off x="5017510" y="1323495"/>
              <a:ext cx="2235200" cy="312109"/>
            </a:xfrm>
            <a:custGeom>
              <a:avLst/>
              <a:gdLst/>
              <a:ahLst/>
              <a:cxnLst/>
              <a:rect l="l" t="t" r="r" b="b"/>
              <a:pathLst>
                <a:path w="2232659"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pPr algn="ctr"/>
              <a:r>
                <a:rPr lang="es-MX" b="1" dirty="0">
                  <a:solidFill>
                    <a:schemeClr val="bg1"/>
                  </a:solidFill>
                  <a:latin typeface="+mj-lt"/>
                </a:rPr>
                <a:t>ZURMI  </a:t>
              </a:r>
              <a:endParaRPr b="1" dirty="0">
                <a:solidFill>
                  <a:schemeClr val="bg1"/>
                </a:solidFill>
                <a:latin typeface="+mj-lt"/>
              </a:endParaRPr>
            </a:p>
          </p:txBody>
        </p:sp>
        <p:sp>
          <p:nvSpPr>
            <p:cNvPr id="10" name="object 10"/>
            <p:cNvSpPr/>
            <p:nvPr/>
          </p:nvSpPr>
          <p:spPr>
            <a:xfrm>
              <a:off x="5035184"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dirty="0"/>
            </a:p>
          </p:txBody>
        </p:sp>
      </p:grpSp>
      <p:grpSp>
        <p:nvGrpSpPr>
          <p:cNvPr id="12" name="object 12"/>
          <p:cNvGrpSpPr/>
          <p:nvPr/>
        </p:nvGrpSpPr>
        <p:grpSpPr>
          <a:xfrm>
            <a:off x="499816" y="3654157"/>
            <a:ext cx="1869888" cy="410986"/>
            <a:chOff x="1536700" y="1321609"/>
            <a:chExt cx="2268542" cy="303991"/>
          </a:xfrm>
        </p:grpSpPr>
        <p:sp>
          <p:nvSpPr>
            <p:cNvPr id="13" name="object 13"/>
            <p:cNvSpPr/>
            <p:nvPr/>
          </p:nvSpPr>
          <p:spPr>
            <a:xfrm>
              <a:off x="1572582" y="1321609"/>
              <a:ext cx="2232660" cy="287020"/>
            </a:xfrm>
            <a:custGeom>
              <a:avLst/>
              <a:gdLst/>
              <a:ahLst/>
              <a:cxnLst/>
              <a:rect l="l" t="t" r="r" b="b"/>
              <a:pathLst>
                <a:path w="2232660"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endParaRPr/>
            </a:p>
          </p:txBody>
        </p:sp>
        <p:sp>
          <p:nvSpPr>
            <p:cNvPr id="14" name="object 14"/>
            <p:cNvSpPr/>
            <p:nvPr/>
          </p:nvSpPr>
          <p:spPr>
            <a:xfrm>
              <a:off x="1536700"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a:p>
          </p:txBody>
        </p:sp>
      </p:grpSp>
      <p:sp>
        <p:nvSpPr>
          <p:cNvPr id="15" name="object 15"/>
          <p:cNvSpPr txBox="1"/>
          <p:nvPr/>
        </p:nvSpPr>
        <p:spPr>
          <a:xfrm>
            <a:off x="39496" y="3732112"/>
            <a:ext cx="2232660" cy="261931"/>
          </a:xfrm>
          <a:prstGeom prst="rect">
            <a:avLst/>
          </a:prstGeom>
        </p:spPr>
        <p:txBody>
          <a:bodyPr vert="horz" wrap="square" lIns="0" tIns="0" rIns="0" bIns="0" rtlCol="0">
            <a:spAutoFit/>
          </a:bodyPr>
          <a:lstStyle/>
          <a:p>
            <a:pPr marL="554355" algn="ctr">
              <a:lnSpc>
                <a:spcPts val="2150"/>
              </a:lnSpc>
            </a:pPr>
            <a:r>
              <a:rPr lang="es-MX" b="1" spc="-200" dirty="0">
                <a:solidFill>
                  <a:schemeClr val="bg1"/>
                </a:solidFill>
                <a:latin typeface="+mj-lt"/>
                <a:cs typeface="Arial"/>
              </a:rPr>
              <a:t>NANKAIS </a:t>
            </a:r>
            <a:endParaRPr b="1" dirty="0">
              <a:solidFill>
                <a:schemeClr val="bg1"/>
              </a:solidFill>
              <a:latin typeface="+mj-lt"/>
              <a:cs typeface="Arial"/>
            </a:endParaRPr>
          </a:p>
        </p:txBody>
      </p:sp>
      <p:grpSp>
        <p:nvGrpSpPr>
          <p:cNvPr id="21" name="object 8">
            <a:extLst>
              <a:ext uri="{FF2B5EF4-FFF2-40B4-BE49-F238E27FC236}">
                <a16:creationId xmlns:a16="http://schemas.microsoft.com/office/drawing/2014/main" id="{DB148852-0FEB-4F29-B5CF-9A008A7EFDA9}"/>
              </a:ext>
            </a:extLst>
          </p:cNvPr>
          <p:cNvGrpSpPr/>
          <p:nvPr/>
        </p:nvGrpSpPr>
        <p:grpSpPr>
          <a:xfrm>
            <a:off x="6376868" y="3681074"/>
            <a:ext cx="2237740" cy="292100"/>
            <a:chOff x="5171240" y="2244620"/>
            <a:chExt cx="2237740" cy="292100"/>
          </a:xfrm>
        </p:grpSpPr>
        <p:sp>
          <p:nvSpPr>
            <p:cNvPr id="22" name="object 9">
              <a:extLst>
                <a:ext uri="{FF2B5EF4-FFF2-40B4-BE49-F238E27FC236}">
                  <a16:creationId xmlns:a16="http://schemas.microsoft.com/office/drawing/2014/main" id="{F603E868-E50F-4AF0-921E-F0C78238D535}"/>
                </a:ext>
              </a:extLst>
            </p:cNvPr>
            <p:cNvSpPr/>
            <p:nvPr/>
          </p:nvSpPr>
          <p:spPr>
            <a:xfrm>
              <a:off x="5176320" y="2247160"/>
              <a:ext cx="2232660" cy="287020"/>
            </a:xfrm>
            <a:custGeom>
              <a:avLst/>
              <a:gdLst/>
              <a:ahLst/>
              <a:cxnLst/>
              <a:rect l="l" t="t" r="r" b="b"/>
              <a:pathLst>
                <a:path w="2232659"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r>
                <a:rPr lang="es-MX" dirty="0">
                  <a:solidFill>
                    <a:schemeClr val="bg1"/>
                  </a:solidFill>
                </a:rPr>
                <a:t>             </a:t>
              </a:r>
              <a:r>
                <a:rPr lang="es-MX" b="1" dirty="0">
                  <a:solidFill>
                    <a:schemeClr val="bg1"/>
                  </a:solidFill>
                  <a:latin typeface="+mj-lt"/>
                </a:rPr>
                <a:t>La Paz </a:t>
              </a:r>
              <a:r>
                <a:rPr lang="es-MX" b="1" dirty="0">
                  <a:solidFill>
                    <a:schemeClr val="bg1"/>
                  </a:solidFill>
                  <a:latin typeface="Segoe Print" panose="02000600000000000000" pitchFamily="2" charset="0"/>
                </a:rPr>
                <a:t> </a:t>
              </a:r>
              <a:endParaRPr b="1" dirty="0">
                <a:solidFill>
                  <a:schemeClr val="bg1"/>
                </a:solidFill>
                <a:latin typeface="Segoe Print" panose="02000600000000000000" pitchFamily="2" charset="0"/>
              </a:endParaRPr>
            </a:p>
          </p:txBody>
        </p:sp>
        <p:sp>
          <p:nvSpPr>
            <p:cNvPr id="23" name="object 10">
              <a:extLst>
                <a:ext uri="{FF2B5EF4-FFF2-40B4-BE49-F238E27FC236}">
                  <a16:creationId xmlns:a16="http://schemas.microsoft.com/office/drawing/2014/main" id="{9871DD50-60E5-4F0F-B7DE-5683B29ED408}"/>
                </a:ext>
              </a:extLst>
            </p:cNvPr>
            <p:cNvSpPr/>
            <p:nvPr/>
          </p:nvSpPr>
          <p:spPr>
            <a:xfrm>
              <a:off x="5171240" y="224462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dirty="0"/>
            </a:p>
          </p:txBody>
        </p:sp>
      </p:grpSp>
      <p:grpSp>
        <p:nvGrpSpPr>
          <p:cNvPr id="42" name="object 12">
            <a:extLst>
              <a:ext uri="{FF2B5EF4-FFF2-40B4-BE49-F238E27FC236}">
                <a16:creationId xmlns:a16="http://schemas.microsoft.com/office/drawing/2014/main" id="{749D99C4-E2D4-47E1-AA7D-04C2523168B8}"/>
              </a:ext>
            </a:extLst>
          </p:cNvPr>
          <p:cNvGrpSpPr/>
          <p:nvPr/>
        </p:nvGrpSpPr>
        <p:grpSpPr>
          <a:xfrm>
            <a:off x="499816" y="849507"/>
            <a:ext cx="2237740" cy="292100"/>
            <a:chOff x="1536700" y="1333500"/>
            <a:chExt cx="2237740" cy="292100"/>
          </a:xfrm>
        </p:grpSpPr>
        <p:sp>
          <p:nvSpPr>
            <p:cNvPr id="43" name="object 13">
              <a:extLst>
                <a:ext uri="{FF2B5EF4-FFF2-40B4-BE49-F238E27FC236}">
                  <a16:creationId xmlns:a16="http://schemas.microsoft.com/office/drawing/2014/main" id="{AC1DE1DC-8DF0-4A48-9123-1D63ECA4465C}"/>
                </a:ext>
              </a:extLst>
            </p:cNvPr>
            <p:cNvSpPr/>
            <p:nvPr/>
          </p:nvSpPr>
          <p:spPr>
            <a:xfrm>
              <a:off x="1539240" y="1336040"/>
              <a:ext cx="2232660" cy="287020"/>
            </a:xfrm>
            <a:custGeom>
              <a:avLst/>
              <a:gdLst/>
              <a:ahLst/>
              <a:cxnLst/>
              <a:rect l="l" t="t" r="r" b="b"/>
              <a:pathLst>
                <a:path w="2232660"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endParaRPr/>
            </a:p>
          </p:txBody>
        </p:sp>
        <p:sp>
          <p:nvSpPr>
            <p:cNvPr id="44" name="object 14">
              <a:extLst>
                <a:ext uri="{FF2B5EF4-FFF2-40B4-BE49-F238E27FC236}">
                  <a16:creationId xmlns:a16="http://schemas.microsoft.com/office/drawing/2014/main" id="{530D1E76-00EE-449E-923D-5ECB87F1A5D8}"/>
                </a:ext>
              </a:extLst>
            </p:cNvPr>
            <p:cNvSpPr/>
            <p:nvPr/>
          </p:nvSpPr>
          <p:spPr>
            <a:xfrm>
              <a:off x="1536700"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a:p>
          </p:txBody>
        </p:sp>
      </p:grpSp>
      <p:sp>
        <p:nvSpPr>
          <p:cNvPr id="45" name="CuadroTexto 44">
            <a:extLst>
              <a:ext uri="{FF2B5EF4-FFF2-40B4-BE49-F238E27FC236}">
                <a16:creationId xmlns:a16="http://schemas.microsoft.com/office/drawing/2014/main" id="{1EC4C72A-C909-4325-A487-CAE991E1B0AE}"/>
              </a:ext>
            </a:extLst>
          </p:cNvPr>
          <p:cNvSpPr txBox="1"/>
          <p:nvPr/>
        </p:nvSpPr>
        <p:spPr>
          <a:xfrm>
            <a:off x="-1261531" y="841705"/>
            <a:ext cx="4993480" cy="354264"/>
          </a:xfrm>
          <a:prstGeom prst="rect">
            <a:avLst/>
          </a:prstGeom>
          <a:noFill/>
        </p:spPr>
        <p:txBody>
          <a:bodyPr wrap="square">
            <a:spAutoFit/>
          </a:bodyPr>
          <a:lstStyle/>
          <a:p>
            <a:pPr marL="554355" algn="ctr">
              <a:lnSpc>
                <a:spcPts val="2150"/>
              </a:lnSpc>
            </a:pPr>
            <a:r>
              <a:rPr lang="es-MX" sz="1800" b="1" spc="-200" dirty="0">
                <a:solidFill>
                  <a:schemeClr val="bg1"/>
                </a:solidFill>
                <a:latin typeface="+mj-lt"/>
                <a:cs typeface="Arial"/>
              </a:rPr>
              <a:t>IMBANA </a:t>
            </a:r>
            <a:endParaRPr lang="es-MX" sz="1800" b="1" dirty="0">
              <a:solidFill>
                <a:schemeClr val="bg1"/>
              </a:solidFill>
              <a:latin typeface="+mj-lt"/>
              <a:cs typeface="Arial"/>
            </a:endParaRPr>
          </a:p>
        </p:txBody>
      </p:sp>
      <p:grpSp>
        <p:nvGrpSpPr>
          <p:cNvPr id="46" name="object 8">
            <a:extLst>
              <a:ext uri="{FF2B5EF4-FFF2-40B4-BE49-F238E27FC236}">
                <a16:creationId xmlns:a16="http://schemas.microsoft.com/office/drawing/2014/main" id="{0B85CD9B-585C-4C21-BA26-3B4ADC2B4182}"/>
              </a:ext>
            </a:extLst>
          </p:cNvPr>
          <p:cNvGrpSpPr/>
          <p:nvPr/>
        </p:nvGrpSpPr>
        <p:grpSpPr>
          <a:xfrm>
            <a:off x="3157201" y="817853"/>
            <a:ext cx="2237740" cy="292100"/>
            <a:chOff x="5123179" y="1333500"/>
            <a:chExt cx="2237740" cy="292100"/>
          </a:xfrm>
        </p:grpSpPr>
        <p:sp>
          <p:nvSpPr>
            <p:cNvPr id="47" name="object 9">
              <a:extLst>
                <a:ext uri="{FF2B5EF4-FFF2-40B4-BE49-F238E27FC236}">
                  <a16:creationId xmlns:a16="http://schemas.microsoft.com/office/drawing/2014/main" id="{293FEB90-CAE3-4534-BBEB-F4C4A8D789A0}"/>
                </a:ext>
              </a:extLst>
            </p:cNvPr>
            <p:cNvSpPr/>
            <p:nvPr/>
          </p:nvSpPr>
          <p:spPr>
            <a:xfrm>
              <a:off x="5125719" y="1336040"/>
              <a:ext cx="2232660" cy="287020"/>
            </a:xfrm>
            <a:custGeom>
              <a:avLst/>
              <a:gdLst/>
              <a:ahLst/>
              <a:cxnLst/>
              <a:rect l="l" t="t" r="r" b="b"/>
              <a:pathLst>
                <a:path w="2232659"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pPr algn="ctr"/>
              <a:r>
                <a:rPr lang="es-MX" b="1" dirty="0">
                  <a:solidFill>
                    <a:schemeClr val="bg1"/>
                  </a:solidFill>
                  <a:latin typeface="+mj-lt"/>
                </a:rPr>
                <a:t>BELLAVISTA</a:t>
              </a:r>
              <a:r>
                <a:rPr lang="es-MX" dirty="0">
                  <a:solidFill>
                    <a:schemeClr val="bg1"/>
                  </a:solidFill>
                  <a:latin typeface="+mj-lt"/>
                </a:rPr>
                <a:t> </a:t>
              </a:r>
              <a:endParaRPr b="1" dirty="0">
                <a:solidFill>
                  <a:schemeClr val="bg1"/>
                </a:solidFill>
                <a:latin typeface="+mj-lt"/>
              </a:endParaRPr>
            </a:p>
          </p:txBody>
        </p:sp>
        <p:sp>
          <p:nvSpPr>
            <p:cNvPr id="48" name="object 10">
              <a:extLst>
                <a:ext uri="{FF2B5EF4-FFF2-40B4-BE49-F238E27FC236}">
                  <a16:creationId xmlns:a16="http://schemas.microsoft.com/office/drawing/2014/main" id="{AB283FC8-0D25-430B-88B5-58B81AC613ED}"/>
                </a:ext>
              </a:extLst>
            </p:cNvPr>
            <p:cNvSpPr/>
            <p:nvPr/>
          </p:nvSpPr>
          <p:spPr>
            <a:xfrm>
              <a:off x="5123179"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dirty="0"/>
            </a:p>
          </p:txBody>
        </p:sp>
      </p:grpSp>
      <p:grpSp>
        <p:nvGrpSpPr>
          <p:cNvPr id="49" name="object 8">
            <a:extLst>
              <a:ext uri="{FF2B5EF4-FFF2-40B4-BE49-F238E27FC236}">
                <a16:creationId xmlns:a16="http://schemas.microsoft.com/office/drawing/2014/main" id="{0F4A2AD5-97D1-4F19-8406-DA73E0B4B2DD}"/>
              </a:ext>
            </a:extLst>
          </p:cNvPr>
          <p:cNvGrpSpPr/>
          <p:nvPr/>
        </p:nvGrpSpPr>
        <p:grpSpPr>
          <a:xfrm>
            <a:off x="6306525" y="806114"/>
            <a:ext cx="2254942" cy="292100"/>
            <a:chOff x="5123179" y="1333500"/>
            <a:chExt cx="2254942" cy="292100"/>
          </a:xfrm>
        </p:grpSpPr>
        <p:sp>
          <p:nvSpPr>
            <p:cNvPr id="50" name="object 9">
              <a:extLst>
                <a:ext uri="{FF2B5EF4-FFF2-40B4-BE49-F238E27FC236}">
                  <a16:creationId xmlns:a16="http://schemas.microsoft.com/office/drawing/2014/main" id="{30887ECF-FADA-4E2B-A202-12D4ACCEA304}"/>
                </a:ext>
              </a:extLst>
            </p:cNvPr>
            <p:cNvSpPr/>
            <p:nvPr/>
          </p:nvSpPr>
          <p:spPr>
            <a:xfrm>
              <a:off x="5145461" y="1336040"/>
              <a:ext cx="2232660" cy="287020"/>
            </a:xfrm>
            <a:custGeom>
              <a:avLst/>
              <a:gdLst/>
              <a:ahLst/>
              <a:cxnLst/>
              <a:rect l="l" t="t" r="r" b="b"/>
              <a:pathLst>
                <a:path w="2232659" h="287019">
                  <a:moveTo>
                    <a:pt x="2232660" y="0"/>
                  </a:moveTo>
                  <a:lnTo>
                    <a:pt x="0" y="0"/>
                  </a:lnTo>
                  <a:lnTo>
                    <a:pt x="0" y="287020"/>
                  </a:lnTo>
                  <a:lnTo>
                    <a:pt x="2232660" y="287020"/>
                  </a:lnTo>
                  <a:lnTo>
                    <a:pt x="2232660" y="0"/>
                  </a:lnTo>
                  <a:close/>
                </a:path>
              </a:pathLst>
            </a:custGeom>
            <a:solidFill>
              <a:srgbClr val="FFFFFF"/>
            </a:solidFill>
          </p:spPr>
          <p:txBody>
            <a:bodyPr wrap="square" lIns="0" tIns="0" rIns="0" bIns="0" rtlCol="0"/>
            <a:lstStyle/>
            <a:p>
              <a:pPr algn="ctr"/>
              <a:r>
                <a:rPr lang="es-MX" b="1" dirty="0">
                  <a:solidFill>
                    <a:schemeClr val="bg1"/>
                  </a:solidFill>
                  <a:latin typeface="+mj-lt"/>
                </a:rPr>
                <a:t>NUEVO QUITO </a:t>
              </a:r>
              <a:endParaRPr b="1" dirty="0">
                <a:solidFill>
                  <a:schemeClr val="bg1"/>
                </a:solidFill>
                <a:latin typeface="+mj-lt"/>
              </a:endParaRPr>
            </a:p>
          </p:txBody>
        </p:sp>
        <p:sp>
          <p:nvSpPr>
            <p:cNvPr id="51" name="object 10">
              <a:extLst>
                <a:ext uri="{FF2B5EF4-FFF2-40B4-BE49-F238E27FC236}">
                  <a16:creationId xmlns:a16="http://schemas.microsoft.com/office/drawing/2014/main" id="{437894E0-62AF-4E1F-B027-31023A72713E}"/>
                </a:ext>
              </a:extLst>
            </p:cNvPr>
            <p:cNvSpPr/>
            <p:nvPr/>
          </p:nvSpPr>
          <p:spPr>
            <a:xfrm>
              <a:off x="5123179" y="1333500"/>
              <a:ext cx="2237740" cy="292100"/>
            </a:xfrm>
            <a:custGeom>
              <a:avLst/>
              <a:gdLst/>
              <a:ahLst/>
              <a:cxnLst/>
              <a:rect l="l" t="t" r="r" b="b"/>
              <a:pathLst>
                <a:path w="2237740" h="292100">
                  <a:moveTo>
                    <a:pt x="0" y="257175"/>
                  </a:moveTo>
                  <a:lnTo>
                    <a:pt x="0" y="292100"/>
                  </a:lnTo>
                  <a:lnTo>
                    <a:pt x="34925" y="292100"/>
                  </a:lnTo>
                  <a:lnTo>
                    <a:pt x="0" y="257175"/>
                  </a:lnTo>
                  <a:close/>
                </a:path>
                <a:path w="2237740" h="292100">
                  <a:moveTo>
                    <a:pt x="34925" y="0"/>
                  </a:moveTo>
                  <a:lnTo>
                    <a:pt x="0" y="34925"/>
                  </a:lnTo>
                  <a:lnTo>
                    <a:pt x="0" y="257175"/>
                  </a:lnTo>
                  <a:lnTo>
                    <a:pt x="34925" y="292100"/>
                  </a:lnTo>
                  <a:lnTo>
                    <a:pt x="34925" y="0"/>
                  </a:lnTo>
                  <a:close/>
                </a:path>
                <a:path w="2237740" h="292100">
                  <a:moveTo>
                    <a:pt x="2202815" y="257175"/>
                  </a:moveTo>
                  <a:lnTo>
                    <a:pt x="34925" y="257175"/>
                  </a:lnTo>
                  <a:lnTo>
                    <a:pt x="34925" y="292100"/>
                  </a:lnTo>
                  <a:lnTo>
                    <a:pt x="2202815" y="292100"/>
                  </a:lnTo>
                  <a:lnTo>
                    <a:pt x="2202815" y="257175"/>
                  </a:lnTo>
                  <a:close/>
                </a:path>
                <a:path w="2237740" h="292100">
                  <a:moveTo>
                    <a:pt x="2202815" y="0"/>
                  </a:moveTo>
                  <a:lnTo>
                    <a:pt x="2202815" y="292100"/>
                  </a:lnTo>
                  <a:lnTo>
                    <a:pt x="2237740" y="257175"/>
                  </a:lnTo>
                  <a:lnTo>
                    <a:pt x="2237740" y="34925"/>
                  </a:lnTo>
                  <a:lnTo>
                    <a:pt x="2202815" y="0"/>
                  </a:lnTo>
                  <a:close/>
                </a:path>
                <a:path w="2237740" h="292100">
                  <a:moveTo>
                    <a:pt x="2237740" y="257175"/>
                  </a:moveTo>
                  <a:lnTo>
                    <a:pt x="2202815" y="292100"/>
                  </a:lnTo>
                  <a:lnTo>
                    <a:pt x="2237740" y="292100"/>
                  </a:lnTo>
                  <a:lnTo>
                    <a:pt x="2237740" y="257175"/>
                  </a:lnTo>
                  <a:close/>
                </a:path>
                <a:path w="2237740" h="292100">
                  <a:moveTo>
                    <a:pt x="34925" y="0"/>
                  </a:moveTo>
                  <a:lnTo>
                    <a:pt x="0" y="0"/>
                  </a:lnTo>
                  <a:lnTo>
                    <a:pt x="0" y="34925"/>
                  </a:lnTo>
                  <a:lnTo>
                    <a:pt x="34925" y="0"/>
                  </a:lnTo>
                  <a:close/>
                </a:path>
                <a:path w="2237740" h="292100">
                  <a:moveTo>
                    <a:pt x="2202815" y="0"/>
                  </a:moveTo>
                  <a:lnTo>
                    <a:pt x="34925" y="0"/>
                  </a:lnTo>
                  <a:lnTo>
                    <a:pt x="34925" y="34925"/>
                  </a:lnTo>
                  <a:lnTo>
                    <a:pt x="2202815" y="34925"/>
                  </a:lnTo>
                  <a:lnTo>
                    <a:pt x="2202815" y="0"/>
                  </a:lnTo>
                  <a:close/>
                </a:path>
                <a:path w="2237740" h="292100">
                  <a:moveTo>
                    <a:pt x="2237740" y="0"/>
                  </a:moveTo>
                  <a:lnTo>
                    <a:pt x="2202815" y="0"/>
                  </a:lnTo>
                  <a:lnTo>
                    <a:pt x="2237740" y="34925"/>
                  </a:lnTo>
                  <a:lnTo>
                    <a:pt x="2237740" y="0"/>
                  </a:lnTo>
                  <a:close/>
                </a:path>
              </a:pathLst>
            </a:custGeom>
            <a:solidFill>
              <a:srgbClr val="E6C069"/>
            </a:solidFill>
          </p:spPr>
          <p:txBody>
            <a:bodyPr wrap="square" lIns="0" tIns="0" rIns="0" bIns="0" rtlCol="0"/>
            <a:lstStyle/>
            <a:p>
              <a:endParaRPr dirty="0"/>
            </a:p>
          </p:txBody>
        </p:sp>
      </p:grpSp>
      <p:pic>
        <p:nvPicPr>
          <p:cNvPr id="19" name="Picture 2" descr="Puede ser una imagen de 6 personas y texto">
            <a:extLst>
              <a:ext uri="{FF2B5EF4-FFF2-40B4-BE49-F238E27FC236}">
                <a16:creationId xmlns:a16="http://schemas.microsoft.com/office/drawing/2014/main" id="{CF133917-33EC-44CA-834D-FDA5668441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5" y="1437560"/>
            <a:ext cx="3040935" cy="160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Puede ser una imagen de 5 personas y texto">
            <a:extLst>
              <a:ext uri="{FF2B5EF4-FFF2-40B4-BE49-F238E27FC236}">
                <a16:creationId xmlns:a16="http://schemas.microsoft.com/office/drawing/2014/main" id="{9FE2067C-C3D6-4415-A6A3-1103317D40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2219" y="1425863"/>
            <a:ext cx="2855996" cy="1543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Puede ser una imagen de 4 personas y texto">
            <a:extLst>
              <a:ext uri="{FF2B5EF4-FFF2-40B4-BE49-F238E27FC236}">
                <a16:creationId xmlns:a16="http://schemas.microsoft.com/office/drawing/2014/main" id="{9EFD08DA-78ED-4542-AD4B-DB323CAF5B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4879" y="1392132"/>
            <a:ext cx="2914958" cy="15496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Puede ser una imagen de 9 personas, tarima y texto">
            <a:extLst>
              <a:ext uri="{FF2B5EF4-FFF2-40B4-BE49-F238E27FC236}">
                <a16:creationId xmlns:a16="http://schemas.microsoft.com/office/drawing/2014/main" id="{E11DCAD8-D557-40A1-AABA-31A8CCAC23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63" y="4184874"/>
            <a:ext cx="3070742" cy="15308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Puede ser una imagen de 6 personas y texto">
            <a:extLst>
              <a:ext uri="{FF2B5EF4-FFF2-40B4-BE49-F238E27FC236}">
                <a16:creationId xmlns:a16="http://schemas.microsoft.com/office/drawing/2014/main" id="{772A2F9B-6A5B-499B-8141-85A81749CD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0645" y="4149545"/>
            <a:ext cx="2886248" cy="15138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Puede ser una imagen de 3 personas y texto">
            <a:extLst>
              <a:ext uri="{FF2B5EF4-FFF2-40B4-BE49-F238E27FC236}">
                <a16:creationId xmlns:a16="http://schemas.microsoft.com/office/drawing/2014/main" id="{2821C49E-9819-4C31-A5B0-B650A2F6FE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4733" y="4149545"/>
            <a:ext cx="2650412" cy="15308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544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29831" y="180922"/>
            <a:ext cx="1460500" cy="568959"/>
          </a:xfrm>
          <a:prstGeom prst="rect">
            <a:avLst/>
          </a:prstGeom>
          <a:blipFill>
            <a:blip r:embed="rId2" cstate="print"/>
            <a:stretch>
              <a:fillRect/>
            </a:stretch>
          </a:blipFill>
        </p:spPr>
        <p:txBody>
          <a:bodyPr wrap="square" lIns="0" tIns="0" rIns="0" bIns="0" rtlCol="0"/>
          <a:lstStyle/>
          <a:p>
            <a:endParaRPr/>
          </a:p>
        </p:txBody>
      </p:sp>
      <p:grpSp>
        <p:nvGrpSpPr>
          <p:cNvPr id="19" name="object 2">
            <a:extLst>
              <a:ext uri="{FF2B5EF4-FFF2-40B4-BE49-F238E27FC236}">
                <a16:creationId xmlns:a16="http://schemas.microsoft.com/office/drawing/2014/main" id="{7E3B706D-5AC3-43B1-8129-9B3E560FC3A2}"/>
              </a:ext>
            </a:extLst>
          </p:cNvPr>
          <p:cNvGrpSpPr/>
          <p:nvPr/>
        </p:nvGrpSpPr>
        <p:grpSpPr>
          <a:xfrm>
            <a:off x="1514685" y="296612"/>
            <a:ext cx="5758513" cy="692717"/>
            <a:chOff x="1672235" y="233679"/>
            <a:chExt cx="6396228" cy="1903818"/>
          </a:xfrm>
          <a:solidFill>
            <a:schemeClr val="tx1">
              <a:lumMod val="95000"/>
            </a:schemeClr>
          </a:solidFill>
          <a:effectLst>
            <a:glow rad="228600">
              <a:schemeClr val="accent6">
                <a:satMod val="175000"/>
                <a:alpha val="40000"/>
              </a:schemeClr>
            </a:glow>
          </a:effectLst>
        </p:grpSpPr>
        <p:sp>
          <p:nvSpPr>
            <p:cNvPr id="20" name="object 3">
              <a:extLst>
                <a:ext uri="{FF2B5EF4-FFF2-40B4-BE49-F238E27FC236}">
                  <a16:creationId xmlns:a16="http://schemas.microsoft.com/office/drawing/2014/main" id="{DCE27884-6BE1-44C1-8A32-26BF54705145}"/>
                </a:ext>
              </a:extLst>
            </p:cNvPr>
            <p:cNvSpPr/>
            <p:nvPr/>
          </p:nvSpPr>
          <p:spPr>
            <a:xfrm>
              <a:off x="1672235" y="1090508"/>
              <a:ext cx="6396228" cy="1046989"/>
            </a:xfrm>
            <a:prstGeom prst="rect">
              <a:avLst/>
            </a:prstGeom>
            <a:grpFill/>
            <a:ln>
              <a:solidFill>
                <a:schemeClr val="tx1"/>
              </a:solidFill>
            </a:ln>
          </p:spPr>
          <p:txBody>
            <a:bodyPr wrap="square" lIns="0" tIns="0" rIns="0" bIns="0" rtlCol="0"/>
            <a:lstStyle/>
            <a:p>
              <a:endParaRPr/>
            </a:p>
          </p:txBody>
        </p:sp>
        <p:sp>
          <p:nvSpPr>
            <p:cNvPr id="21" name="object 4">
              <a:extLst>
                <a:ext uri="{FF2B5EF4-FFF2-40B4-BE49-F238E27FC236}">
                  <a16:creationId xmlns:a16="http://schemas.microsoft.com/office/drawing/2014/main" id="{15C49500-AC81-4CEB-9122-AA078D2741BB}"/>
                </a:ext>
              </a:extLst>
            </p:cNvPr>
            <p:cNvSpPr/>
            <p:nvPr/>
          </p:nvSpPr>
          <p:spPr>
            <a:xfrm>
              <a:off x="2052320" y="233679"/>
              <a:ext cx="5902960" cy="568960"/>
            </a:xfrm>
            <a:custGeom>
              <a:avLst/>
              <a:gdLst/>
              <a:ahLst/>
              <a:cxnLst/>
              <a:rect l="l" t="t" r="r" b="b"/>
              <a:pathLst>
                <a:path w="5902959" h="568960">
                  <a:moveTo>
                    <a:pt x="5902959" y="0"/>
                  </a:moveTo>
                  <a:lnTo>
                    <a:pt x="0" y="0"/>
                  </a:lnTo>
                  <a:lnTo>
                    <a:pt x="0" y="568960"/>
                  </a:lnTo>
                  <a:lnTo>
                    <a:pt x="5902959" y="568960"/>
                  </a:lnTo>
                  <a:lnTo>
                    <a:pt x="5902959" y="0"/>
                  </a:lnTo>
                  <a:close/>
                </a:path>
              </a:pathLst>
            </a:custGeom>
            <a:grpFill/>
            <a:ln>
              <a:solidFill>
                <a:schemeClr val="tx1"/>
              </a:solidFill>
            </a:ln>
          </p:spPr>
          <p:txBody>
            <a:bodyPr wrap="square" lIns="0" tIns="0" rIns="0" bIns="0" rtlCol="0"/>
            <a:lstStyle/>
            <a:p>
              <a:endParaRPr lang="es-EC" dirty="0"/>
            </a:p>
          </p:txBody>
        </p:sp>
      </p:grpSp>
      <p:sp>
        <p:nvSpPr>
          <p:cNvPr id="12" name="Rectángulo 11">
            <a:extLst>
              <a:ext uri="{FF2B5EF4-FFF2-40B4-BE49-F238E27FC236}">
                <a16:creationId xmlns:a16="http://schemas.microsoft.com/office/drawing/2014/main" id="{727407B4-B4DB-4B03-86C1-57DFD27C6D70}"/>
              </a:ext>
            </a:extLst>
          </p:cNvPr>
          <p:cNvSpPr/>
          <p:nvPr/>
        </p:nvSpPr>
        <p:spPr>
          <a:xfrm>
            <a:off x="1559291" y="539334"/>
            <a:ext cx="6000649" cy="76038"/>
          </a:xfrm>
          <a:prstGeom prst="rect">
            <a:avLst/>
          </a:prstGeom>
          <a:solidFill>
            <a:schemeClr val="tx1"/>
          </a:solid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b="1" dirty="0">
                <a:latin typeface="Aharoni" panose="02010803020104030203" pitchFamily="2" charset="-79"/>
                <a:cs typeface="Aharoni" panose="02010803020104030203" pitchFamily="2" charset="-79"/>
              </a:rPr>
              <a:t>ASISTENCIA TÉCNICA EN NUESTRAS OFICINAS ZAMORA</a:t>
            </a:r>
            <a:endParaRPr lang="es-EC" b="1" dirty="0">
              <a:latin typeface="Aharoni" panose="02010803020104030203" pitchFamily="2" charset="-79"/>
              <a:cs typeface="Aharoni" panose="02010803020104030203" pitchFamily="2" charset="-79"/>
            </a:endParaRPr>
          </a:p>
        </p:txBody>
      </p:sp>
      <p:pic>
        <p:nvPicPr>
          <p:cNvPr id="5" name="Picture 2" descr="Puede ser una imagen de 6 personas, personas estudiando, sala de prensa y texto que dice &quot;agopare Tereza Alba García Presidenta del Conagopare Ûaa&quot;">
            <a:extLst>
              <a:ext uri="{FF2B5EF4-FFF2-40B4-BE49-F238E27FC236}">
                <a16:creationId xmlns:a16="http://schemas.microsoft.com/office/drawing/2014/main" id="{E79D6BB7-9647-4D3B-90A6-531F0477B0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14" y="981019"/>
            <a:ext cx="2902586" cy="16859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descr="Puede ser una imagen de 4 personas, personas estudiando y texto">
            <a:extLst>
              <a:ext uri="{FF2B5EF4-FFF2-40B4-BE49-F238E27FC236}">
                <a16:creationId xmlns:a16="http://schemas.microsoft.com/office/drawing/2014/main" id="{0E712930-39D0-4E31-B0EF-5F1885191A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799" y="974164"/>
            <a:ext cx="2974023" cy="16642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Puede ser una imagen de 5 personas, personas estudiando, mesa y texto que dice &quot;PRESID conagopare Zamora 1UTL Tereza Alba García Presidenta de Conagopare&quot;">
            <a:extLst>
              <a:ext uri="{FF2B5EF4-FFF2-40B4-BE49-F238E27FC236}">
                <a16:creationId xmlns:a16="http://schemas.microsoft.com/office/drawing/2014/main" id="{D1CB09C5-D70C-4BD2-AEA1-C972FED30D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5823" y="1014003"/>
            <a:ext cx="3124200" cy="16859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Puede ser una imagen de 2 personas, personas estudiando y texto que dice &quot;conagopare Zamora chip Tereza Alba García Presidenta de Conagopare ” CNSA&quot;">
            <a:extLst>
              <a:ext uri="{FF2B5EF4-FFF2-40B4-BE49-F238E27FC236}">
                <a16:creationId xmlns:a16="http://schemas.microsoft.com/office/drawing/2014/main" id="{00480993-C95F-462D-88B7-630D09322C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59" y="2818953"/>
            <a:ext cx="2974024" cy="16859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Puede ser una imagen de 3 personas, personas estudiando y texto que dice &quot;INADOR conagopare Zamora Chinchipe hoae Tereza Alba García Presidenta de Conagopare ZamoraChnh&quot;">
            <a:extLst>
              <a:ext uri="{FF2B5EF4-FFF2-40B4-BE49-F238E27FC236}">
                <a16:creationId xmlns:a16="http://schemas.microsoft.com/office/drawing/2014/main" id="{0AADCA04-C351-4C51-9599-358BD1935C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4133" y="2804665"/>
            <a:ext cx="2911689" cy="16859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Puede ser una imagen de 3 personas, personas estudiando y texto">
            <a:extLst>
              <a:ext uri="{FF2B5EF4-FFF2-40B4-BE49-F238E27FC236}">
                <a16:creationId xmlns:a16="http://schemas.microsoft.com/office/drawing/2014/main" id="{527B73EE-961A-4BB2-92F7-ABA062FEB3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22009" y="2768527"/>
            <a:ext cx="3092451" cy="16859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807F8B9D-0BD2-4314-9993-D546620167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3" y="4618786"/>
            <a:ext cx="3038896" cy="1858213"/>
          </a:xfrm>
          <a:prstGeom prst="rect">
            <a:avLst/>
          </a:prstGeom>
          <a:ln>
            <a:noFill/>
          </a:ln>
          <a:effectLst>
            <a:softEdge rad="112500"/>
          </a:effectLst>
        </p:spPr>
      </p:pic>
      <p:pic>
        <p:nvPicPr>
          <p:cNvPr id="9" name="Imagen 8">
            <a:extLst>
              <a:ext uri="{FF2B5EF4-FFF2-40B4-BE49-F238E27FC236}">
                <a16:creationId xmlns:a16="http://schemas.microsoft.com/office/drawing/2014/main" id="{DC349B5E-A326-4CC5-9FAC-BE43FBB2B0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65299" y="4524921"/>
            <a:ext cx="2911689" cy="1892389"/>
          </a:xfrm>
          <a:prstGeom prst="rect">
            <a:avLst/>
          </a:prstGeom>
          <a:ln>
            <a:noFill/>
          </a:ln>
          <a:effectLst>
            <a:softEdge rad="112500"/>
          </a:effectLst>
        </p:spPr>
      </p:pic>
      <p:pic>
        <p:nvPicPr>
          <p:cNvPr id="4098" name="Picture 2" descr="Puede ser una imagen de 3 personas y texto">
            <a:extLst>
              <a:ext uri="{FF2B5EF4-FFF2-40B4-BE49-F238E27FC236}">
                <a16:creationId xmlns:a16="http://schemas.microsoft.com/office/drawing/2014/main" id="{E52AD07B-4177-40E0-8AC2-930DE479382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3234" y="4572832"/>
            <a:ext cx="3092452" cy="1904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29831" y="180922"/>
            <a:ext cx="1460500" cy="568959"/>
          </a:xfrm>
          <a:prstGeom prst="rect">
            <a:avLst/>
          </a:prstGeom>
          <a:blipFill>
            <a:blip r:embed="rId2" cstate="print"/>
            <a:stretch>
              <a:fillRect/>
            </a:stretch>
          </a:blipFill>
        </p:spPr>
        <p:txBody>
          <a:bodyPr wrap="square" lIns="0" tIns="0" rIns="0" bIns="0" rtlCol="0"/>
          <a:lstStyle/>
          <a:p>
            <a:endParaRPr/>
          </a:p>
        </p:txBody>
      </p:sp>
      <p:grpSp>
        <p:nvGrpSpPr>
          <p:cNvPr id="19" name="object 2">
            <a:extLst>
              <a:ext uri="{FF2B5EF4-FFF2-40B4-BE49-F238E27FC236}">
                <a16:creationId xmlns:a16="http://schemas.microsoft.com/office/drawing/2014/main" id="{7E3B706D-5AC3-43B1-8129-9B3E560FC3A2}"/>
              </a:ext>
            </a:extLst>
          </p:cNvPr>
          <p:cNvGrpSpPr/>
          <p:nvPr/>
        </p:nvGrpSpPr>
        <p:grpSpPr>
          <a:xfrm>
            <a:off x="1603910" y="0"/>
            <a:ext cx="6396355" cy="1047115"/>
            <a:chOff x="1803400" y="0"/>
            <a:chExt cx="6396355" cy="1047115"/>
          </a:xfrm>
          <a:effectLst>
            <a:glow rad="228600">
              <a:schemeClr val="accent6">
                <a:satMod val="175000"/>
                <a:alpha val="40000"/>
              </a:schemeClr>
            </a:glow>
          </a:effectLst>
        </p:grpSpPr>
        <p:sp>
          <p:nvSpPr>
            <p:cNvPr id="20" name="object 3">
              <a:extLst>
                <a:ext uri="{FF2B5EF4-FFF2-40B4-BE49-F238E27FC236}">
                  <a16:creationId xmlns:a16="http://schemas.microsoft.com/office/drawing/2014/main" id="{DCE27884-6BE1-44C1-8A32-26BF54705145}"/>
                </a:ext>
              </a:extLst>
            </p:cNvPr>
            <p:cNvSpPr/>
            <p:nvPr/>
          </p:nvSpPr>
          <p:spPr>
            <a:xfrm>
              <a:off x="1803400" y="0"/>
              <a:ext cx="6396228" cy="1046988"/>
            </a:xfrm>
            <a:prstGeom prst="rect">
              <a:avLst/>
            </a:prstGeom>
            <a:blipFill>
              <a:blip r:embed="rId3" cstate="print"/>
              <a:stretch>
                <a:fillRect/>
              </a:stretch>
            </a:blipFill>
          </p:spPr>
          <p:txBody>
            <a:bodyPr wrap="square" lIns="0" tIns="0" rIns="0" bIns="0" rtlCol="0"/>
            <a:lstStyle/>
            <a:p>
              <a:endParaRPr/>
            </a:p>
          </p:txBody>
        </p:sp>
        <p:sp>
          <p:nvSpPr>
            <p:cNvPr id="21" name="object 4">
              <a:extLst>
                <a:ext uri="{FF2B5EF4-FFF2-40B4-BE49-F238E27FC236}">
                  <a16:creationId xmlns:a16="http://schemas.microsoft.com/office/drawing/2014/main" id="{15C49500-AC81-4CEB-9122-AA078D2741BB}"/>
                </a:ext>
              </a:extLst>
            </p:cNvPr>
            <p:cNvSpPr/>
            <p:nvPr/>
          </p:nvSpPr>
          <p:spPr>
            <a:xfrm>
              <a:off x="2052320" y="233679"/>
              <a:ext cx="5902960" cy="568960"/>
            </a:xfrm>
            <a:custGeom>
              <a:avLst/>
              <a:gdLst/>
              <a:ahLst/>
              <a:cxnLst/>
              <a:rect l="l" t="t" r="r" b="b"/>
              <a:pathLst>
                <a:path w="5902959" h="568960">
                  <a:moveTo>
                    <a:pt x="5902959" y="0"/>
                  </a:moveTo>
                  <a:lnTo>
                    <a:pt x="0" y="0"/>
                  </a:lnTo>
                  <a:lnTo>
                    <a:pt x="0" y="568960"/>
                  </a:lnTo>
                  <a:lnTo>
                    <a:pt x="5902959" y="568960"/>
                  </a:lnTo>
                  <a:lnTo>
                    <a:pt x="5902959" y="0"/>
                  </a:lnTo>
                  <a:close/>
                </a:path>
              </a:pathLst>
            </a:custGeom>
            <a:solidFill>
              <a:srgbClr val="E6C069"/>
            </a:solidFill>
          </p:spPr>
          <p:txBody>
            <a:bodyPr wrap="square" lIns="0" tIns="0" rIns="0" bIns="0" rtlCol="0"/>
            <a:lstStyle/>
            <a:p>
              <a:endParaRPr/>
            </a:p>
          </p:txBody>
        </p:sp>
        <p:sp>
          <p:nvSpPr>
            <p:cNvPr id="22" name="object 5">
              <a:extLst>
                <a:ext uri="{FF2B5EF4-FFF2-40B4-BE49-F238E27FC236}">
                  <a16:creationId xmlns:a16="http://schemas.microsoft.com/office/drawing/2014/main" id="{0CE875D4-B3E6-4973-9B93-27B1ADB07F64}"/>
                </a:ext>
              </a:extLst>
            </p:cNvPr>
            <p:cNvSpPr/>
            <p:nvPr/>
          </p:nvSpPr>
          <p:spPr>
            <a:xfrm>
              <a:off x="2049779" y="231140"/>
              <a:ext cx="5908040" cy="574040"/>
            </a:xfrm>
            <a:custGeom>
              <a:avLst/>
              <a:gdLst/>
              <a:ahLst/>
              <a:cxnLst/>
              <a:rect l="l" t="t" r="r" b="b"/>
              <a:pathLst>
                <a:path w="5908040" h="574040">
                  <a:moveTo>
                    <a:pt x="0" y="539114"/>
                  </a:moveTo>
                  <a:lnTo>
                    <a:pt x="0" y="574039"/>
                  </a:lnTo>
                  <a:lnTo>
                    <a:pt x="34925" y="574039"/>
                  </a:lnTo>
                  <a:lnTo>
                    <a:pt x="0" y="539114"/>
                  </a:lnTo>
                  <a:close/>
                </a:path>
                <a:path w="5908040" h="574040">
                  <a:moveTo>
                    <a:pt x="34925" y="0"/>
                  </a:moveTo>
                  <a:lnTo>
                    <a:pt x="0" y="34925"/>
                  </a:lnTo>
                  <a:lnTo>
                    <a:pt x="0" y="539114"/>
                  </a:lnTo>
                  <a:lnTo>
                    <a:pt x="34925" y="574039"/>
                  </a:lnTo>
                  <a:lnTo>
                    <a:pt x="34925" y="0"/>
                  </a:lnTo>
                  <a:close/>
                </a:path>
                <a:path w="5908040" h="574040">
                  <a:moveTo>
                    <a:pt x="5873115" y="539114"/>
                  </a:moveTo>
                  <a:lnTo>
                    <a:pt x="34925" y="539114"/>
                  </a:lnTo>
                  <a:lnTo>
                    <a:pt x="34925" y="574039"/>
                  </a:lnTo>
                  <a:lnTo>
                    <a:pt x="5873115" y="574039"/>
                  </a:lnTo>
                  <a:lnTo>
                    <a:pt x="5873115" y="539114"/>
                  </a:lnTo>
                  <a:close/>
                </a:path>
                <a:path w="5908040" h="574040">
                  <a:moveTo>
                    <a:pt x="5873115" y="0"/>
                  </a:moveTo>
                  <a:lnTo>
                    <a:pt x="5873115" y="574039"/>
                  </a:lnTo>
                  <a:lnTo>
                    <a:pt x="5908040" y="539114"/>
                  </a:lnTo>
                  <a:lnTo>
                    <a:pt x="5908040" y="34925"/>
                  </a:lnTo>
                  <a:lnTo>
                    <a:pt x="5873115" y="0"/>
                  </a:lnTo>
                  <a:close/>
                </a:path>
                <a:path w="5908040" h="574040">
                  <a:moveTo>
                    <a:pt x="5908040" y="539114"/>
                  </a:moveTo>
                  <a:lnTo>
                    <a:pt x="5873115" y="574039"/>
                  </a:lnTo>
                  <a:lnTo>
                    <a:pt x="5908040" y="574039"/>
                  </a:lnTo>
                  <a:lnTo>
                    <a:pt x="5908040" y="539114"/>
                  </a:lnTo>
                  <a:close/>
                </a:path>
                <a:path w="5908040" h="574040">
                  <a:moveTo>
                    <a:pt x="34925" y="0"/>
                  </a:moveTo>
                  <a:lnTo>
                    <a:pt x="0" y="0"/>
                  </a:lnTo>
                  <a:lnTo>
                    <a:pt x="0" y="34925"/>
                  </a:lnTo>
                  <a:lnTo>
                    <a:pt x="34925" y="0"/>
                  </a:lnTo>
                  <a:close/>
                </a:path>
                <a:path w="5908040" h="574040">
                  <a:moveTo>
                    <a:pt x="5873115" y="0"/>
                  </a:moveTo>
                  <a:lnTo>
                    <a:pt x="34925" y="0"/>
                  </a:lnTo>
                  <a:lnTo>
                    <a:pt x="34925" y="34925"/>
                  </a:lnTo>
                  <a:lnTo>
                    <a:pt x="5873115" y="34925"/>
                  </a:lnTo>
                  <a:lnTo>
                    <a:pt x="5873115" y="0"/>
                  </a:lnTo>
                  <a:close/>
                </a:path>
                <a:path w="5908040" h="574040">
                  <a:moveTo>
                    <a:pt x="5908040" y="0"/>
                  </a:moveTo>
                  <a:lnTo>
                    <a:pt x="5873115" y="0"/>
                  </a:lnTo>
                  <a:lnTo>
                    <a:pt x="5908040" y="34925"/>
                  </a:lnTo>
                  <a:lnTo>
                    <a:pt x="5908040" y="0"/>
                  </a:lnTo>
                  <a:close/>
                </a:path>
              </a:pathLst>
            </a:custGeom>
            <a:solidFill>
              <a:srgbClr val="A98B4A"/>
            </a:solidFill>
          </p:spPr>
          <p:txBody>
            <a:bodyPr wrap="square" lIns="0" tIns="0" rIns="0" bIns="0" rtlCol="0"/>
            <a:lstStyle/>
            <a:p>
              <a:endParaRPr/>
            </a:p>
          </p:txBody>
        </p:sp>
      </p:grpSp>
      <p:sp>
        <p:nvSpPr>
          <p:cNvPr id="12" name="Rectángulo 11">
            <a:extLst>
              <a:ext uri="{FF2B5EF4-FFF2-40B4-BE49-F238E27FC236}">
                <a16:creationId xmlns:a16="http://schemas.microsoft.com/office/drawing/2014/main" id="{727407B4-B4DB-4B03-86C1-57DFD27C6D70}"/>
              </a:ext>
            </a:extLst>
          </p:cNvPr>
          <p:cNvSpPr/>
          <p:nvPr/>
        </p:nvSpPr>
        <p:spPr>
          <a:xfrm>
            <a:off x="1755141" y="231138"/>
            <a:ext cx="6000649" cy="535941"/>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b="1" u="sng" dirty="0">
                <a:latin typeface="Aharoni" panose="02010803020104030203" pitchFamily="2" charset="-79"/>
                <a:cs typeface="Aharoni" panose="02010803020104030203" pitchFamily="2" charset="-79"/>
              </a:rPr>
              <a:t>ASISTENCIA TÉCNICA EN NUESTRAS OFICINAS ZAMORA</a:t>
            </a:r>
            <a:endParaRPr lang="es-EC" b="1" u="sng" dirty="0">
              <a:latin typeface="Aharoni" panose="02010803020104030203" pitchFamily="2" charset="-79"/>
              <a:cs typeface="Aharoni" panose="02010803020104030203" pitchFamily="2" charset="-79"/>
            </a:endParaRPr>
          </a:p>
        </p:txBody>
      </p:sp>
      <p:pic>
        <p:nvPicPr>
          <p:cNvPr id="4098" name="Picture 2" descr="Puede ser una imagen de ‎3 personas y ‎texto que dice &quot;‎اا Tereza Alba Garcia President CoлaAopare Conpnc กณญมา Zamora 一 wen cyB hinchipe GOBIERNOS RURALES conagopare, Zamora ZamoraChinchipe Chinchipe‎&quot;‎‎">
            <a:extLst>
              <a:ext uri="{FF2B5EF4-FFF2-40B4-BE49-F238E27FC236}">
                <a16:creationId xmlns:a16="http://schemas.microsoft.com/office/drawing/2014/main" id="{D25342A7-4C5B-42F6-B34B-3BDCD98232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27834"/>
            <a:ext cx="2743200" cy="15915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Puede ser una imagen de 2 personas y texto">
            <a:extLst>
              <a:ext uri="{FF2B5EF4-FFF2-40B4-BE49-F238E27FC236}">
                <a16:creationId xmlns:a16="http://schemas.microsoft.com/office/drawing/2014/main" id="{55B32DC8-2C88-4BE6-A149-3959568189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1646" y="2294634"/>
            <a:ext cx="2976924" cy="15915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Puede ser una imagen de 4 personas, personas estudiando y texto">
            <a:extLst>
              <a:ext uri="{FF2B5EF4-FFF2-40B4-BE49-F238E27FC236}">
                <a16:creationId xmlns:a16="http://schemas.microsoft.com/office/drawing/2014/main" id="{97D3A863-35B3-4816-B3F3-4B3437230F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4676" y="1212085"/>
            <a:ext cx="2976924" cy="1607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Puede ser una imagen de 4 personas y texto">
            <a:extLst>
              <a:ext uri="{FF2B5EF4-FFF2-40B4-BE49-F238E27FC236}">
                <a16:creationId xmlns:a16="http://schemas.microsoft.com/office/drawing/2014/main" id="{F9502516-9253-4EEB-A8E1-C514096EE1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310" y="4419600"/>
            <a:ext cx="2743200" cy="1607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Puede ser una imagen de 4 personas, televisión, sala de prensa y texto">
            <a:extLst>
              <a:ext uri="{FF2B5EF4-FFF2-40B4-BE49-F238E27FC236}">
                <a16:creationId xmlns:a16="http://schemas.microsoft.com/office/drawing/2014/main" id="{7C689AEA-DEC2-4296-B296-164C713DF0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7800" y="4419600"/>
            <a:ext cx="2976924" cy="16193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271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object 2">
            <a:extLst>
              <a:ext uri="{FF2B5EF4-FFF2-40B4-BE49-F238E27FC236}">
                <a16:creationId xmlns:a16="http://schemas.microsoft.com/office/drawing/2014/main" id="{0F4B4426-3351-4D18-B467-E13FF97E7A22}"/>
              </a:ext>
            </a:extLst>
          </p:cNvPr>
          <p:cNvGrpSpPr/>
          <p:nvPr/>
        </p:nvGrpSpPr>
        <p:grpSpPr>
          <a:xfrm>
            <a:off x="1590610" y="22943"/>
            <a:ext cx="6396355" cy="993878"/>
            <a:chOff x="1803400" y="0"/>
            <a:chExt cx="6396355" cy="1047115"/>
          </a:xfrm>
          <a:solidFill>
            <a:schemeClr val="tx1"/>
          </a:solidFill>
          <a:effectLst>
            <a:glow rad="228600">
              <a:schemeClr val="accent6">
                <a:satMod val="175000"/>
                <a:alpha val="40000"/>
              </a:schemeClr>
            </a:glow>
          </a:effectLst>
        </p:grpSpPr>
        <p:sp>
          <p:nvSpPr>
            <p:cNvPr id="24" name="object 3">
              <a:extLst>
                <a:ext uri="{FF2B5EF4-FFF2-40B4-BE49-F238E27FC236}">
                  <a16:creationId xmlns:a16="http://schemas.microsoft.com/office/drawing/2014/main" id="{9CB4689A-8DAB-487A-847E-81C2D667C772}"/>
                </a:ext>
              </a:extLst>
            </p:cNvPr>
            <p:cNvSpPr/>
            <p:nvPr/>
          </p:nvSpPr>
          <p:spPr>
            <a:xfrm>
              <a:off x="1803400" y="0"/>
              <a:ext cx="6396228" cy="1046988"/>
            </a:xfrm>
            <a:prstGeom prst="rect">
              <a:avLst/>
            </a:prstGeom>
            <a:grpFill/>
            <a:ln>
              <a:solidFill>
                <a:schemeClr val="tx1"/>
              </a:solidFill>
            </a:ln>
          </p:spPr>
          <p:txBody>
            <a:bodyPr wrap="square" lIns="0" tIns="0" rIns="0" bIns="0" rtlCol="0"/>
            <a:lstStyle/>
            <a:p>
              <a:endParaRPr/>
            </a:p>
          </p:txBody>
        </p:sp>
        <p:sp>
          <p:nvSpPr>
            <p:cNvPr id="25" name="object 4">
              <a:extLst>
                <a:ext uri="{FF2B5EF4-FFF2-40B4-BE49-F238E27FC236}">
                  <a16:creationId xmlns:a16="http://schemas.microsoft.com/office/drawing/2014/main" id="{B3857B44-2FB7-4959-B2AE-2A4346207F4B}"/>
                </a:ext>
              </a:extLst>
            </p:cNvPr>
            <p:cNvSpPr/>
            <p:nvPr/>
          </p:nvSpPr>
          <p:spPr>
            <a:xfrm>
              <a:off x="2052320" y="233679"/>
              <a:ext cx="5902960" cy="568960"/>
            </a:xfrm>
            <a:custGeom>
              <a:avLst/>
              <a:gdLst/>
              <a:ahLst/>
              <a:cxnLst/>
              <a:rect l="l" t="t" r="r" b="b"/>
              <a:pathLst>
                <a:path w="5902959" h="568960">
                  <a:moveTo>
                    <a:pt x="5902959" y="0"/>
                  </a:moveTo>
                  <a:lnTo>
                    <a:pt x="0" y="0"/>
                  </a:lnTo>
                  <a:lnTo>
                    <a:pt x="0" y="568960"/>
                  </a:lnTo>
                  <a:lnTo>
                    <a:pt x="5902959" y="568960"/>
                  </a:lnTo>
                  <a:lnTo>
                    <a:pt x="5902959" y="0"/>
                  </a:lnTo>
                  <a:close/>
                </a:path>
              </a:pathLst>
            </a:custGeom>
            <a:grpFill/>
            <a:ln>
              <a:solidFill>
                <a:schemeClr val="tx1"/>
              </a:solidFill>
            </a:ln>
          </p:spPr>
          <p:txBody>
            <a:bodyPr wrap="square" lIns="0" tIns="0" rIns="0" bIns="0" rtlCol="0"/>
            <a:lstStyle/>
            <a:p>
              <a:endParaRPr/>
            </a:p>
          </p:txBody>
        </p:sp>
        <p:sp>
          <p:nvSpPr>
            <p:cNvPr id="31" name="object 5">
              <a:extLst>
                <a:ext uri="{FF2B5EF4-FFF2-40B4-BE49-F238E27FC236}">
                  <a16:creationId xmlns:a16="http://schemas.microsoft.com/office/drawing/2014/main" id="{12D104E0-047B-42F1-9BDE-043548261E48}"/>
                </a:ext>
              </a:extLst>
            </p:cNvPr>
            <p:cNvSpPr/>
            <p:nvPr/>
          </p:nvSpPr>
          <p:spPr>
            <a:xfrm>
              <a:off x="2049779" y="231140"/>
              <a:ext cx="5908040" cy="574040"/>
            </a:xfrm>
            <a:custGeom>
              <a:avLst/>
              <a:gdLst/>
              <a:ahLst/>
              <a:cxnLst/>
              <a:rect l="l" t="t" r="r" b="b"/>
              <a:pathLst>
                <a:path w="5908040" h="574040">
                  <a:moveTo>
                    <a:pt x="0" y="539114"/>
                  </a:moveTo>
                  <a:lnTo>
                    <a:pt x="0" y="574039"/>
                  </a:lnTo>
                  <a:lnTo>
                    <a:pt x="34925" y="574039"/>
                  </a:lnTo>
                  <a:lnTo>
                    <a:pt x="0" y="539114"/>
                  </a:lnTo>
                  <a:close/>
                </a:path>
                <a:path w="5908040" h="574040">
                  <a:moveTo>
                    <a:pt x="34925" y="0"/>
                  </a:moveTo>
                  <a:lnTo>
                    <a:pt x="0" y="34925"/>
                  </a:lnTo>
                  <a:lnTo>
                    <a:pt x="0" y="539114"/>
                  </a:lnTo>
                  <a:lnTo>
                    <a:pt x="34925" y="574039"/>
                  </a:lnTo>
                  <a:lnTo>
                    <a:pt x="34925" y="0"/>
                  </a:lnTo>
                  <a:close/>
                </a:path>
                <a:path w="5908040" h="574040">
                  <a:moveTo>
                    <a:pt x="5873115" y="539114"/>
                  </a:moveTo>
                  <a:lnTo>
                    <a:pt x="34925" y="539114"/>
                  </a:lnTo>
                  <a:lnTo>
                    <a:pt x="34925" y="574039"/>
                  </a:lnTo>
                  <a:lnTo>
                    <a:pt x="5873115" y="574039"/>
                  </a:lnTo>
                  <a:lnTo>
                    <a:pt x="5873115" y="539114"/>
                  </a:lnTo>
                  <a:close/>
                </a:path>
                <a:path w="5908040" h="574040">
                  <a:moveTo>
                    <a:pt x="5873115" y="0"/>
                  </a:moveTo>
                  <a:lnTo>
                    <a:pt x="5873115" y="574039"/>
                  </a:lnTo>
                  <a:lnTo>
                    <a:pt x="5908040" y="539114"/>
                  </a:lnTo>
                  <a:lnTo>
                    <a:pt x="5908040" y="34925"/>
                  </a:lnTo>
                  <a:lnTo>
                    <a:pt x="5873115" y="0"/>
                  </a:lnTo>
                  <a:close/>
                </a:path>
                <a:path w="5908040" h="574040">
                  <a:moveTo>
                    <a:pt x="5908040" y="539114"/>
                  </a:moveTo>
                  <a:lnTo>
                    <a:pt x="5873115" y="574039"/>
                  </a:lnTo>
                  <a:lnTo>
                    <a:pt x="5908040" y="574039"/>
                  </a:lnTo>
                  <a:lnTo>
                    <a:pt x="5908040" y="539114"/>
                  </a:lnTo>
                  <a:close/>
                </a:path>
                <a:path w="5908040" h="574040">
                  <a:moveTo>
                    <a:pt x="34925" y="0"/>
                  </a:moveTo>
                  <a:lnTo>
                    <a:pt x="0" y="0"/>
                  </a:lnTo>
                  <a:lnTo>
                    <a:pt x="0" y="34925"/>
                  </a:lnTo>
                  <a:lnTo>
                    <a:pt x="34925" y="0"/>
                  </a:lnTo>
                  <a:close/>
                </a:path>
                <a:path w="5908040" h="574040">
                  <a:moveTo>
                    <a:pt x="5873115" y="0"/>
                  </a:moveTo>
                  <a:lnTo>
                    <a:pt x="34925" y="0"/>
                  </a:lnTo>
                  <a:lnTo>
                    <a:pt x="34925" y="34925"/>
                  </a:lnTo>
                  <a:lnTo>
                    <a:pt x="5873115" y="34925"/>
                  </a:lnTo>
                  <a:lnTo>
                    <a:pt x="5873115" y="0"/>
                  </a:lnTo>
                  <a:close/>
                </a:path>
                <a:path w="5908040" h="574040">
                  <a:moveTo>
                    <a:pt x="5908040" y="0"/>
                  </a:moveTo>
                  <a:lnTo>
                    <a:pt x="5873115" y="0"/>
                  </a:lnTo>
                  <a:lnTo>
                    <a:pt x="5908040" y="34925"/>
                  </a:lnTo>
                  <a:lnTo>
                    <a:pt x="5908040" y="0"/>
                  </a:lnTo>
                  <a:close/>
                </a:path>
              </a:pathLst>
            </a:custGeom>
            <a:grpFill/>
            <a:ln>
              <a:solidFill>
                <a:schemeClr val="tx1"/>
              </a:solidFill>
            </a:ln>
          </p:spPr>
          <p:txBody>
            <a:bodyPr wrap="square" lIns="0" tIns="0" rIns="0" bIns="0" rtlCol="0"/>
            <a:lstStyle/>
            <a:p>
              <a:endParaRPr/>
            </a:p>
          </p:txBody>
        </p:sp>
      </p:grpSp>
      <p:sp>
        <p:nvSpPr>
          <p:cNvPr id="6" name="object 6"/>
          <p:cNvSpPr txBox="1">
            <a:spLocks noGrp="1"/>
          </p:cNvSpPr>
          <p:nvPr>
            <p:ph type="title"/>
          </p:nvPr>
        </p:nvSpPr>
        <p:spPr>
          <a:xfrm>
            <a:off x="35105" y="276502"/>
            <a:ext cx="7778825" cy="577081"/>
          </a:xfrm>
          <a:prstGeom prst="rect">
            <a:avLst/>
          </a:prstGeom>
        </p:spPr>
        <p:txBody>
          <a:bodyPr vert="horz" wrap="square" lIns="0" tIns="0" rIns="0" bIns="0" rtlCol="0">
            <a:spAutoFit/>
          </a:bodyPr>
          <a:lstStyle/>
          <a:p>
            <a:pPr marL="1675130" algn="ctr">
              <a:lnSpc>
                <a:spcPts val="4520"/>
              </a:lnSpc>
            </a:pPr>
            <a:r>
              <a:rPr lang="es-MX" sz="3600" b="1" spc="-400" dirty="0">
                <a:solidFill>
                  <a:schemeClr val="bg1"/>
                </a:solidFill>
                <a:latin typeface="Aharoni" panose="02010803020104030203" pitchFamily="2" charset="-79"/>
                <a:cs typeface="Aharoni" panose="02010803020104030203" pitchFamily="2" charset="-79"/>
              </a:rPr>
              <a:t>Trabajo en Territorio/</a:t>
            </a:r>
            <a:r>
              <a:rPr lang="es-MX" sz="3600" b="1" spc="-760" dirty="0">
                <a:solidFill>
                  <a:schemeClr val="bg1"/>
                </a:solidFill>
                <a:latin typeface="Aharoni" panose="02010803020104030203" pitchFamily="2" charset="-79"/>
                <a:cs typeface="Aharoni" panose="02010803020104030203" pitchFamily="2" charset="-79"/>
              </a:rPr>
              <a:t> P</a:t>
            </a:r>
            <a:r>
              <a:rPr lang="es-MX" sz="3600" b="1" spc="-475" dirty="0">
                <a:solidFill>
                  <a:schemeClr val="bg1"/>
                </a:solidFill>
                <a:latin typeface="Aharoni" panose="02010803020104030203" pitchFamily="2" charset="-79"/>
                <a:cs typeface="Aharoni" panose="02010803020104030203" pitchFamily="2" charset="-79"/>
              </a:rPr>
              <a:t>arroquias</a:t>
            </a:r>
            <a:endParaRPr sz="3600" b="1" spc="-475" dirty="0">
              <a:solidFill>
                <a:schemeClr val="bg1"/>
              </a:solidFill>
              <a:latin typeface="Aharoni" panose="02010803020104030203" pitchFamily="2" charset="-79"/>
              <a:cs typeface="Aharoni" panose="02010803020104030203" pitchFamily="2" charset="-79"/>
            </a:endParaRPr>
          </a:p>
        </p:txBody>
      </p:sp>
      <p:sp>
        <p:nvSpPr>
          <p:cNvPr id="7" name="object 7"/>
          <p:cNvSpPr/>
          <p:nvPr/>
        </p:nvSpPr>
        <p:spPr>
          <a:xfrm>
            <a:off x="19083" y="95773"/>
            <a:ext cx="1460500" cy="568959"/>
          </a:xfrm>
          <a:prstGeom prst="rect">
            <a:avLst/>
          </a:prstGeom>
          <a:blipFill>
            <a:blip r:embed="rId2" cstate="print"/>
            <a:stretch>
              <a:fillRect/>
            </a:stretch>
          </a:blipFill>
        </p:spPr>
        <p:txBody>
          <a:bodyPr wrap="square" lIns="0" tIns="0" rIns="0" bIns="0" rtlCol="0"/>
          <a:lstStyle/>
          <a:p>
            <a:endParaRPr/>
          </a:p>
        </p:txBody>
      </p:sp>
      <p:sp>
        <p:nvSpPr>
          <p:cNvPr id="19" name="Rectángulo 18">
            <a:extLst>
              <a:ext uri="{FF2B5EF4-FFF2-40B4-BE49-F238E27FC236}">
                <a16:creationId xmlns:a16="http://schemas.microsoft.com/office/drawing/2014/main" id="{EECA7D7C-4816-45D9-B522-A3C6634D79BF}"/>
              </a:ext>
            </a:extLst>
          </p:cNvPr>
          <p:cNvSpPr/>
          <p:nvPr/>
        </p:nvSpPr>
        <p:spPr>
          <a:xfrm>
            <a:off x="206839" y="1172036"/>
            <a:ext cx="2038566" cy="258067"/>
          </a:xfrm>
          <a:prstGeom prst="rect">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bg1"/>
                </a:solidFill>
                <a:latin typeface="+mj-lt"/>
              </a:rPr>
              <a:t>NANKAIS</a:t>
            </a:r>
            <a:r>
              <a:rPr lang="es-MX" sz="1600" b="1" dirty="0">
                <a:solidFill>
                  <a:schemeClr val="bg1"/>
                </a:solidFill>
                <a:latin typeface="Segoe Print" panose="02000600000000000000" pitchFamily="2" charset="0"/>
              </a:rPr>
              <a:t> </a:t>
            </a:r>
            <a:endParaRPr lang="es-EC" sz="1600" b="1" dirty="0">
              <a:solidFill>
                <a:schemeClr val="bg1"/>
              </a:solidFill>
              <a:latin typeface="Segoe Print" panose="02000600000000000000" pitchFamily="2" charset="0"/>
            </a:endParaRPr>
          </a:p>
        </p:txBody>
      </p:sp>
      <p:sp>
        <p:nvSpPr>
          <p:cNvPr id="27" name="Rectángulo 26">
            <a:extLst>
              <a:ext uri="{FF2B5EF4-FFF2-40B4-BE49-F238E27FC236}">
                <a16:creationId xmlns:a16="http://schemas.microsoft.com/office/drawing/2014/main" id="{435B1EAD-B8BA-4A75-ACA1-374273A1509B}"/>
              </a:ext>
            </a:extLst>
          </p:cNvPr>
          <p:cNvSpPr/>
          <p:nvPr/>
        </p:nvSpPr>
        <p:spPr>
          <a:xfrm>
            <a:off x="3469074" y="1121625"/>
            <a:ext cx="2038566" cy="258067"/>
          </a:xfrm>
          <a:prstGeom prst="rect">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j-lt"/>
              </a:rPr>
              <a:t> </a:t>
            </a:r>
            <a:r>
              <a:rPr lang="es-MX" sz="1600" b="1" dirty="0">
                <a:solidFill>
                  <a:schemeClr val="bg1"/>
                </a:solidFill>
                <a:latin typeface="+mj-lt"/>
              </a:rPr>
              <a:t>LA PAZ</a:t>
            </a:r>
            <a:endParaRPr lang="es-EC" sz="1600" b="1" dirty="0">
              <a:solidFill>
                <a:schemeClr val="bg1"/>
              </a:solidFill>
              <a:latin typeface="+mj-lt"/>
            </a:endParaRPr>
          </a:p>
        </p:txBody>
      </p:sp>
      <p:sp>
        <p:nvSpPr>
          <p:cNvPr id="32" name="Rectángulo 31">
            <a:extLst>
              <a:ext uri="{FF2B5EF4-FFF2-40B4-BE49-F238E27FC236}">
                <a16:creationId xmlns:a16="http://schemas.microsoft.com/office/drawing/2014/main" id="{97A8CE2F-0C4F-47D0-B007-4A4E3EC695EE}"/>
              </a:ext>
            </a:extLst>
          </p:cNvPr>
          <p:cNvSpPr/>
          <p:nvPr/>
        </p:nvSpPr>
        <p:spPr>
          <a:xfrm>
            <a:off x="467359" y="2896256"/>
            <a:ext cx="2005399" cy="258067"/>
          </a:xfrm>
          <a:prstGeom prst="rect">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bg1"/>
                </a:solidFill>
                <a:latin typeface="+mj-lt"/>
              </a:rPr>
              <a:t>EL GUISMI </a:t>
            </a:r>
            <a:endParaRPr lang="es-EC" sz="1600" b="1" dirty="0">
              <a:solidFill>
                <a:schemeClr val="bg1"/>
              </a:solidFill>
              <a:latin typeface="+mj-lt"/>
            </a:endParaRPr>
          </a:p>
        </p:txBody>
      </p:sp>
      <p:sp>
        <p:nvSpPr>
          <p:cNvPr id="33" name="Rectángulo 32">
            <a:extLst>
              <a:ext uri="{FF2B5EF4-FFF2-40B4-BE49-F238E27FC236}">
                <a16:creationId xmlns:a16="http://schemas.microsoft.com/office/drawing/2014/main" id="{6150B006-0E6F-4AD6-A4FB-1005DB2A4F4F}"/>
              </a:ext>
            </a:extLst>
          </p:cNvPr>
          <p:cNvSpPr/>
          <p:nvPr/>
        </p:nvSpPr>
        <p:spPr>
          <a:xfrm>
            <a:off x="3355030" y="4851811"/>
            <a:ext cx="2038566" cy="258067"/>
          </a:xfrm>
          <a:prstGeom prst="rect">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bg1"/>
                </a:solidFill>
              </a:rPr>
              <a:t>SAN CARLOS </a:t>
            </a:r>
            <a:endParaRPr lang="es-EC" sz="1600" b="1" dirty="0">
              <a:solidFill>
                <a:schemeClr val="bg1"/>
              </a:solidFill>
            </a:endParaRPr>
          </a:p>
        </p:txBody>
      </p:sp>
      <p:sp>
        <p:nvSpPr>
          <p:cNvPr id="2" name="AutoShape 2">
            <a:extLst>
              <a:ext uri="{FF2B5EF4-FFF2-40B4-BE49-F238E27FC236}">
                <a16:creationId xmlns:a16="http://schemas.microsoft.com/office/drawing/2014/main" id="{1178E006-19F4-417D-876C-8E23B12C3A60}"/>
              </a:ext>
            </a:extLst>
          </p:cNvPr>
          <p:cNvSpPr>
            <a:spLocks noChangeAspect="1" noChangeArrowheads="1"/>
          </p:cNvSpPr>
          <p:nvPr/>
        </p:nvSpPr>
        <p:spPr bwMode="auto">
          <a:xfrm rot="5796974">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 name="Rectángulo 15">
            <a:extLst>
              <a:ext uri="{FF2B5EF4-FFF2-40B4-BE49-F238E27FC236}">
                <a16:creationId xmlns:a16="http://schemas.microsoft.com/office/drawing/2014/main" id="{CFC54C9A-1DD7-4215-92CD-A74B6F3FECC4}"/>
              </a:ext>
            </a:extLst>
          </p:cNvPr>
          <p:cNvSpPr/>
          <p:nvPr/>
        </p:nvSpPr>
        <p:spPr>
          <a:xfrm>
            <a:off x="6495555" y="1124007"/>
            <a:ext cx="2038566" cy="258067"/>
          </a:xfrm>
          <a:prstGeom prst="rect">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bg1"/>
                </a:solidFill>
                <a:latin typeface="+mj-lt"/>
              </a:rPr>
              <a:t>NUEVO QUITO</a:t>
            </a:r>
            <a:endParaRPr lang="es-EC" sz="1600" b="1" dirty="0">
              <a:solidFill>
                <a:schemeClr val="bg1"/>
              </a:solidFill>
              <a:latin typeface="+mj-lt"/>
            </a:endParaRPr>
          </a:p>
        </p:txBody>
      </p:sp>
      <p:sp>
        <p:nvSpPr>
          <p:cNvPr id="20" name="Rectángulo 19">
            <a:extLst>
              <a:ext uri="{FF2B5EF4-FFF2-40B4-BE49-F238E27FC236}">
                <a16:creationId xmlns:a16="http://schemas.microsoft.com/office/drawing/2014/main" id="{A324EC1C-5620-4FF7-B3C3-37634987F86F}"/>
              </a:ext>
            </a:extLst>
          </p:cNvPr>
          <p:cNvSpPr/>
          <p:nvPr/>
        </p:nvSpPr>
        <p:spPr>
          <a:xfrm>
            <a:off x="3469074" y="2927924"/>
            <a:ext cx="2005399" cy="258067"/>
          </a:xfrm>
          <a:prstGeom prst="rect">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bg1"/>
                </a:solidFill>
                <a:latin typeface="+mj-lt"/>
              </a:rPr>
              <a:t>GUADALUPE</a:t>
            </a:r>
            <a:endParaRPr lang="es-EC" sz="1600" b="1" dirty="0">
              <a:solidFill>
                <a:schemeClr val="bg1"/>
              </a:solidFill>
              <a:latin typeface="+mj-lt"/>
            </a:endParaRPr>
          </a:p>
        </p:txBody>
      </p:sp>
      <p:sp>
        <p:nvSpPr>
          <p:cNvPr id="21" name="Rectángulo 20">
            <a:extLst>
              <a:ext uri="{FF2B5EF4-FFF2-40B4-BE49-F238E27FC236}">
                <a16:creationId xmlns:a16="http://schemas.microsoft.com/office/drawing/2014/main" id="{6D1750C1-99FB-4A29-8680-05EC4B7D0B40}"/>
              </a:ext>
            </a:extLst>
          </p:cNvPr>
          <p:cNvSpPr/>
          <p:nvPr/>
        </p:nvSpPr>
        <p:spPr>
          <a:xfrm>
            <a:off x="6638075" y="2956524"/>
            <a:ext cx="2038566" cy="258067"/>
          </a:xfrm>
          <a:prstGeom prst="rect">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bg1"/>
                </a:solidFill>
                <a:latin typeface="+mj-lt"/>
              </a:rPr>
              <a:t>PUCAPAMBA</a:t>
            </a:r>
            <a:endParaRPr lang="es-EC" sz="1600" b="1" dirty="0">
              <a:solidFill>
                <a:schemeClr val="bg1"/>
              </a:solidFill>
              <a:latin typeface="+mj-lt"/>
            </a:endParaRPr>
          </a:p>
        </p:txBody>
      </p:sp>
      <p:sp>
        <p:nvSpPr>
          <p:cNvPr id="26" name="Rectángulo 25">
            <a:extLst>
              <a:ext uri="{FF2B5EF4-FFF2-40B4-BE49-F238E27FC236}">
                <a16:creationId xmlns:a16="http://schemas.microsoft.com/office/drawing/2014/main" id="{56DC799B-2B7D-44B1-BAD4-630547CF1E34}"/>
              </a:ext>
            </a:extLst>
          </p:cNvPr>
          <p:cNvSpPr/>
          <p:nvPr/>
        </p:nvSpPr>
        <p:spPr>
          <a:xfrm>
            <a:off x="5852178" y="4852692"/>
            <a:ext cx="3236860" cy="257186"/>
          </a:xfrm>
          <a:prstGeom prst="rect">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bg1"/>
                </a:solidFill>
                <a:latin typeface="+mj-lt"/>
              </a:rPr>
              <a:t>EL PORVENIR DEL CARMEN </a:t>
            </a:r>
            <a:endParaRPr lang="es-EC" sz="1600" b="1" dirty="0">
              <a:solidFill>
                <a:schemeClr val="bg1"/>
              </a:solidFill>
              <a:latin typeface="+mj-lt"/>
            </a:endParaRPr>
          </a:p>
        </p:txBody>
      </p:sp>
      <p:sp>
        <p:nvSpPr>
          <p:cNvPr id="28" name="Rectángulo 27">
            <a:extLst>
              <a:ext uri="{FF2B5EF4-FFF2-40B4-BE49-F238E27FC236}">
                <a16:creationId xmlns:a16="http://schemas.microsoft.com/office/drawing/2014/main" id="{5CEF060A-348D-4C01-8810-D2D5D5A14EFC}"/>
              </a:ext>
            </a:extLst>
          </p:cNvPr>
          <p:cNvSpPr/>
          <p:nvPr/>
        </p:nvSpPr>
        <p:spPr>
          <a:xfrm>
            <a:off x="388750" y="4827638"/>
            <a:ext cx="2038566" cy="258067"/>
          </a:xfrm>
          <a:prstGeom prst="rect">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bg1"/>
                </a:solidFill>
                <a:latin typeface="+mj-lt"/>
              </a:rPr>
              <a:t>TIMBARA</a:t>
            </a:r>
            <a:r>
              <a:rPr lang="es-MX" sz="1600" b="1" dirty="0">
                <a:solidFill>
                  <a:schemeClr val="bg1"/>
                </a:solidFill>
                <a:latin typeface="Segoe Print" panose="02000600000000000000" pitchFamily="2" charset="0"/>
              </a:rPr>
              <a:t> </a:t>
            </a:r>
            <a:endParaRPr lang="es-EC" sz="1600" b="1" dirty="0">
              <a:solidFill>
                <a:schemeClr val="bg1"/>
              </a:solidFill>
              <a:latin typeface="Segoe Print" panose="02000600000000000000" pitchFamily="2" charset="0"/>
            </a:endParaRPr>
          </a:p>
        </p:txBody>
      </p:sp>
      <p:pic>
        <p:nvPicPr>
          <p:cNvPr id="1026" name="Picture 2" descr="Puede ser una imagen de 3 personas, personas estudiando y texto que dice &quot;conagopare Chinc Zamora Tereza Alba García Presidenta del Conagopare ZamoraChnchie&quot;">
            <a:extLst>
              <a:ext uri="{FF2B5EF4-FFF2-40B4-BE49-F238E27FC236}">
                <a16:creationId xmlns:a16="http://schemas.microsoft.com/office/drawing/2014/main" id="{4A6CBB02-3708-42D4-8BA6-2CB4ADA74A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35308"/>
            <a:ext cx="2816066" cy="1431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Puede ser una imagen de 3 personas, personas estudiando y texto">
            <a:extLst>
              <a:ext uri="{FF2B5EF4-FFF2-40B4-BE49-F238E27FC236}">
                <a16:creationId xmlns:a16="http://schemas.microsoft.com/office/drawing/2014/main" id="{EC59D56C-2743-4624-852C-C3AFD239A3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7034" y="1410071"/>
            <a:ext cx="2816066" cy="14571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4" descr="Puede ser una imagen de 8 personas, personas estudiando y texto que dice &quot;Û Conagopare Zamora hinchipe Tereza Alba Garcia&quot;">
            <a:extLst>
              <a:ext uri="{FF2B5EF4-FFF2-40B4-BE49-F238E27FC236}">
                <a16:creationId xmlns:a16="http://schemas.microsoft.com/office/drawing/2014/main" id="{8CB3570C-FD7A-4877-850E-4E8B517D8D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4354" y="1422689"/>
            <a:ext cx="2895602" cy="14571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Puede ser una imagen de 6 personas, personas estudiando y texto">
            <a:extLst>
              <a:ext uri="{FF2B5EF4-FFF2-40B4-BE49-F238E27FC236}">
                <a16:creationId xmlns:a16="http://schemas.microsoft.com/office/drawing/2014/main" id="{02DA26E7-38DF-46D1-84A3-5D054F5296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73" y="3166815"/>
            <a:ext cx="2746252" cy="16266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2" descr="Puede ser una imagen de ‎3 personas y ‎texto que dice &quot;‎Tereza Alba Garcia Presidentad שמסקחחמס Pw..eaGeese gar CoruapopaT Zamora nora hinchipe GOBIERNOS RURALES conagopare, ZamoraChinchipe Zamora Chinchipe‎&quot;‎‎">
            <a:extLst>
              <a:ext uri="{FF2B5EF4-FFF2-40B4-BE49-F238E27FC236}">
                <a16:creationId xmlns:a16="http://schemas.microsoft.com/office/drawing/2014/main" id="{E178099B-E86A-49C6-AC10-0310B18851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6112" y="3207374"/>
            <a:ext cx="2816066" cy="1620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uede ser una imagen de 2 personas, personas estudiando, planos, planta de edificio y texto que dice &quot;SECRE SECRETARIA AER PD ረከ Tereza ZaA Alba Garcia Presidents Conagopara ิ Zamora Chinchpe&quot;">
            <a:extLst>
              <a:ext uri="{FF2B5EF4-FFF2-40B4-BE49-F238E27FC236}">
                <a16:creationId xmlns:a16="http://schemas.microsoft.com/office/drawing/2014/main" id="{DBA78DF6-5DE9-48C2-8778-C654E468F10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8738" y="3260055"/>
            <a:ext cx="2891955" cy="1560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2" descr="Puede ser una imagen de 4 personas, personas estudiando y texto">
            <a:extLst>
              <a:ext uri="{FF2B5EF4-FFF2-40B4-BE49-F238E27FC236}">
                <a16:creationId xmlns:a16="http://schemas.microsoft.com/office/drawing/2014/main" id="{B7815050-8DF2-448F-9F9E-EAC713F97E8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873" y="5169491"/>
            <a:ext cx="2816066"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descr="Puede ser una imagen de 2 personas y texto que dice &quot;Tereza Alba Garcia Presidentad c ConaAoparo กุดกุมา Zamora hinchipe nagopare GOBIERNOS GOBIERNOSRURALES ZamoraChinchipe&quot;">
            <a:extLst>
              <a:ext uri="{FF2B5EF4-FFF2-40B4-BE49-F238E27FC236}">
                <a16:creationId xmlns:a16="http://schemas.microsoft.com/office/drawing/2014/main" id="{3C862814-1E3C-4B66-BD44-BCC7662858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80324" y="5141610"/>
            <a:ext cx="2816066" cy="1821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descr="Puede ser una imagen de 10 personas y texto que dice &quot;ዮክ 2前 HLTAN ነኞጄ Pulkueanc Presidentad Gonagopara Zamora Zamora Tereza Alba Garcia dac nora Chinchipe GOBIERNOSRURALES GOBIERNOS nagopare ZamoraChinchipe&quot;">
            <a:extLst>
              <a:ext uri="{FF2B5EF4-FFF2-40B4-BE49-F238E27FC236}">
                <a16:creationId xmlns:a16="http://schemas.microsoft.com/office/drawing/2014/main" id="{5798C187-C09F-455F-94FE-6F01374184F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5915670" y="5187431"/>
            <a:ext cx="3098087" cy="1775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object 2">
            <a:extLst>
              <a:ext uri="{FF2B5EF4-FFF2-40B4-BE49-F238E27FC236}">
                <a16:creationId xmlns:a16="http://schemas.microsoft.com/office/drawing/2014/main" id="{0F4B4426-3351-4D18-B467-E13FF97E7A22}"/>
              </a:ext>
            </a:extLst>
          </p:cNvPr>
          <p:cNvGrpSpPr/>
          <p:nvPr/>
        </p:nvGrpSpPr>
        <p:grpSpPr>
          <a:xfrm>
            <a:off x="1590610" y="22942"/>
            <a:ext cx="6396355" cy="1047115"/>
            <a:chOff x="1803400" y="0"/>
            <a:chExt cx="6396355" cy="1047115"/>
          </a:xfrm>
          <a:solidFill>
            <a:schemeClr val="tx1"/>
          </a:solidFill>
          <a:effectLst>
            <a:glow rad="228600">
              <a:schemeClr val="accent6">
                <a:satMod val="175000"/>
                <a:alpha val="40000"/>
              </a:schemeClr>
            </a:glow>
          </a:effectLst>
        </p:grpSpPr>
        <p:sp>
          <p:nvSpPr>
            <p:cNvPr id="24" name="object 3">
              <a:extLst>
                <a:ext uri="{FF2B5EF4-FFF2-40B4-BE49-F238E27FC236}">
                  <a16:creationId xmlns:a16="http://schemas.microsoft.com/office/drawing/2014/main" id="{9CB4689A-8DAB-487A-847E-81C2D667C772}"/>
                </a:ext>
              </a:extLst>
            </p:cNvPr>
            <p:cNvSpPr/>
            <p:nvPr/>
          </p:nvSpPr>
          <p:spPr>
            <a:xfrm>
              <a:off x="1803400" y="0"/>
              <a:ext cx="6396228" cy="1046988"/>
            </a:xfrm>
            <a:prstGeom prst="rect">
              <a:avLst/>
            </a:prstGeom>
            <a:grpFill/>
          </p:spPr>
          <p:txBody>
            <a:bodyPr wrap="square" lIns="0" tIns="0" rIns="0" bIns="0" rtlCol="0"/>
            <a:lstStyle/>
            <a:p>
              <a:endParaRPr/>
            </a:p>
          </p:txBody>
        </p:sp>
        <p:sp>
          <p:nvSpPr>
            <p:cNvPr id="25" name="object 4">
              <a:extLst>
                <a:ext uri="{FF2B5EF4-FFF2-40B4-BE49-F238E27FC236}">
                  <a16:creationId xmlns:a16="http://schemas.microsoft.com/office/drawing/2014/main" id="{B3857B44-2FB7-4959-B2AE-2A4346207F4B}"/>
                </a:ext>
              </a:extLst>
            </p:cNvPr>
            <p:cNvSpPr/>
            <p:nvPr/>
          </p:nvSpPr>
          <p:spPr>
            <a:xfrm>
              <a:off x="2052320" y="233679"/>
              <a:ext cx="5902960" cy="568960"/>
            </a:xfrm>
            <a:custGeom>
              <a:avLst/>
              <a:gdLst/>
              <a:ahLst/>
              <a:cxnLst/>
              <a:rect l="l" t="t" r="r" b="b"/>
              <a:pathLst>
                <a:path w="5902959" h="568960">
                  <a:moveTo>
                    <a:pt x="5902959" y="0"/>
                  </a:moveTo>
                  <a:lnTo>
                    <a:pt x="0" y="0"/>
                  </a:lnTo>
                  <a:lnTo>
                    <a:pt x="0" y="568960"/>
                  </a:lnTo>
                  <a:lnTo>
                    <a:pt x="5902959" y="568960"/>
                  </a:lnTo>
                  <a:lnTo>
                    <a:pt x="5902959" y="0"/>
                  </a:lnTo>
                  <a:close/>
                </a:path>
              </a:pathLst>
            </a:custGeom>
            <a:grpFill/>
          </p:spPr>
          <p:txBody>
            <a:bodyPr wrap="square" lIns="0" tIns="0" rIns="0" bIns="0" rtlCol="0"/>
            <a:lstStyle/>
            <a:p>
              <a:endParaRPr/>
            </a:p>
          </p:txBody>
        </p:sp>
        <p:sp>
          <p:nvSpPr>
            <p:cNvPr id="31" name="object 5">
              <a:extLst>
                <a:ext uri="{FF2B5EF4-FFF2-40B4-BE49-F238E27FC236}">
                  <a16:creationId xmlns:a16="http://schemas.microsoft.com/office/drawing/2014/main" id="{12D104E0-047B-42F1-9BDE-043548261E48}"/>
                </a:ext>
              </a:extLst>
            </p:cNvPr>
            <p:cNvSpPr/>
            <p:nvPr/>
          </p:nvSpPr>
          <p:spPr>
            <a:xfrm>
              <a:off x="2049779" y="231140"/>
              <a:ext cx="5908040" cy="574040"/>
            </a:xfrm>
            <a:custGeom>
              <a:avLst/>
              <a:gdLst/>
              <a:ahLst/>
              <a:cxnLst/>
              <a:rect l="l" t="t" r="r" b="b"/>
              <a:pathLst>
                <a:path w="5908040" h="574040">
                  <a:moveTo>
                    <a:pt x="0" y="539114"/>
                  </a:moveTo>
                  <a:lnTo>
                    <a:pt x="0" y="574039"/>
                  </a:lnTo>
                  <a:lnTo>
                    <a:pt x="34925" y="574039"/>
                  </a:lnTo>
                  <a:lnTo>
                    <a:pt x="0" y="539114"/>
                  </a:lnTo>
                  <a:close/>
                </a:path>
                <a:path w="5908040" h="574040">
                  <a:moveTo>
                    <a:pt x="34925" y="0"/>
                  </a:moveTo>
                  <a:lnTo>
                    <a:pt x="0" y="34925"/>
                  </a:lnTo>
                  <a:lnTo>
                    <a:pt x="0" y="539114"/>
                  </a:lnTo>
                  <a:lnTo>
                    <a:pt x="34925" y="574039"/>
                  </a:lnTo>
                  <a:lnTo>
                    <a:pt x="34925" y="0"/>
                  </a:lnTo>
                  <a:close/>
                </a:path>
                <a:path w="5908040" h="574040">
                  <a:moveTo>
                    <a:pt x="5873115" y="539114"/>
                  </a:moveTo>
                  <a:lnTo>
                    <a:pt x="34925" y="539114"/>
                  </a:lnTo>
                  <a:lnTo>
                    <a:pt x="34925" y="574039"/>
                  </a:lnTo>
                  <a:lnTo>
                    <a:pt x="5873115" y="574039"/>
                  </a:lnTo>
                  <a:lnTo>
                    <a:pt x="5873115" y="539114"/>
                  </a:lnTo>
                  <a:close/>
                </a:path>
                <a:path w="5908040" h="574040">
                  <a:moveTo>
                    <a:pt x="5873115" y="0"/>
                  </a:moveTo>
                  <a:lnTo>
                    <a:pt x="5873115" y="574039"/>
                  </a:lnTo>
                  <a:lnTo>
                    <a:pt x="5908040" y="539114"/>
                  </a:lnTo>
                  <a:lnTo>
                    <a:pt x="5908040" y="34925"/>
                  </a:lnTo>
                  <a:lnTo>
                    <a:pt x="5873115" y="0"/>
                  </a:lnTo>
                  <a:close/>
                </a:path>
                <a:path w="5908040" h="574040">
                  <a:moveTo>
                    <a:pt x="5908040" y="539114"/>
                  </a:moveTo>
                  <a:lnTo>
                    <a:pt x="5873115" y="574039"/>
                  </a:lnTo>
                  <a:lnTo>
                    <a:pt x="5908040" y="574039"/>
                  </a:lnTo>
                  <a:lnTo>
                    <a:pt x="5908040" y="539114"/>
                  </a:lnTo>
                  <a:close/>
                </a:path>
                <a:path w="5908040" h="574040">
                  <a:moveTo>
                    <a:pt x="34925" y="0"/>
                  </a:moveTo>
                  <a:lnTo>
                    <a:pt x="0" y="0"/>
                  </a:lnTo>
                  <a:lnTo>
                    <a:pt x="0" y="34925"/>
                  </a:lnTo>
                  <a:lnTo>
                    <a:pt x="34925" y="0"/>
                  </a:lnTo>
                  <a:close/>
                </a:path>
                <a:path w="5908040" h="574040">
                  <a:moveTo>
                    <a:pt x="5873115" y="0"/>
                  </a:moveTo>
                  <a:lnTo>
                    <a:pt x="34925" y="0"/>
                  </a:lnTo>
                  <a:lnTo>
                    <a:pt x="34925" y="34925"/>
                  </a:lnTo>
                  <a:lnTo>
                    <a:pt x="5873115" y="34925"/>
                  </a:lnTo>
                  <a:lnTo>
                    <a:pt x="5873115" y="0"/>
                  </a:lnTo>
                  <a:close/>
                </a:path>
                <a:path w="5908040" h="574040">
                  <a:moveTo>
                    <a:pt x="5908040" y="0"/>
                  </a:moveTo>
                  <a:lnTo>
                    <a:pt x="5873115" y="0"/>
                  </a:lnTo>
                  <a:lnTo>
                    <a:pt x="5908040" y="34925"/>
                  </a:lnTo>
                  <a:lnTo>
                    <a:pt x="5908040" y="0"/>
                  </a:lnTo>
                  <a:close/>
                </a:path>
              </a:pathLst>
            </a:custGeom>
            <a:grpFill/>
          </p:spPr>
          <p:txBody>
            <a:bodyPr wrap="square" lIns="0" tIns="0" rIns="0" bIns="0" rtlCol="0"/>
            <a:lstStyle/>
            <a:p>
              <a:endParaRPr/>
            </a:p>
          </p:txBody>
        </p:sp>
      </p:grpSp>
      <p:sp>
        <p:nvSpPr>
          <p:cNvPr id="6" name="object 6"/>
          <p:cNvSpPr txBox="1">
            <a:spLocks noGrp="1"/>
          </p:cNvSpPr>
          <p:nvPr>
            <p:ph type="title"/>
          </p:nvPr>
        </p:nvSpPr>
        <p:spPr>
          <a:xfrm>
            <a:off x="35105" y="276502"/>
            <a:ext cx="7778825" cy="533479"/>
          </a:xfrm>
          <a:prstGeom prst="rect">
            <a:avLst/>
          </a:prstGeom>
        </p:spPr>
        <p:txBody>
          <a:bodyPr vert="horz" wrap="square" lIns="0" tIns="0" rIns="0" bIns="0" rtlCol="0">
            <a:spAutoFit/>
          </a:bodyPr>
          <a:lstStyle/>
          <a:p>
            <a:pPr marL="1675130">
              <a:lnSpc>
                <a:spcPts val="4520"/>
              </a:lnSpc>
            </a:pPr>
            <a:r>
              <a:rPr lang="es-MX" sz="3600" b="1" spc="-400" dirty="0">
                <a:solidFill>
                  <a:schemeClr val="bg1"/>
                </a:solidFill>
                <a:latin typeface="+mn-lt"/>
              </a:rPr>
              <a:t>Trabajo en Territorio/</a:t>
            </a:r>
            <a:r>
              <a:rPr sz="3600" b="1" spc="-760" dirty="0">
                <a:solidFill>
                  <a:schemeClr val="bg1"/>
                </a:solidFill>
                <a:latin typeface="+mn-lt"/>
              </a:rPr>
              <a:t> </a:t>
            </a:r>
            <a:r>
              <a:rPr lang="es-MX" sz="3600" b="1" spc="-760" dirty="0">
                <a:solidFill>
                  <a:schemeClr val="bg1"/>
                </a:solidFill>
                <a:latin typeface="+mn-lt"/>
              </a:rPr>
              <a:t>P</a:t>
            </a:r>
            <a:r>
              <a:rPr lang="es-MX" sz="3600" b="1" spc="-475" dirty="0">
                <a:solidFill>
                  <a:schemeClr val="bg1"/>
                </a:solidFill>
                <a:latin typeface="+mn-lt"/>
              </a:rPr>
              <a:t>arroquias</a:t>
            </a:r>
            <a:endParaRPr sz="3600" b="1" spc="-475" dirty="0">
              <a:solidFill>
                <a:schemeClr val="bg1"/>
              </a:solidFill>
              <a:latin typeface="+mn-lt"/>
            </a:endParaRPr>
          </a:p>
        </p:txBody>
      </p:sp>
      <p:sp>
        <p:nvSpPr>
          <p:cNvPr id="7" name="object 7"/>
          <p:cNvSpPr/>
          <p:nvPr/>
        </p:nvSpPr>
        <p:spPr>
          <a:xfrm>
            <a:off x="19083" y="95773"/>
            <a:ext cx="1460500" cy="568959"/>
          </a:xfrm>
          <a:prstGeom prst="rect">
            <a:avLst/>
          </a:prstGeom>
          <a:blipFill>
            <a:blip r:embed="rId2" cstate="print"/>
            <a:stretch>
              <a:fillRect/>
            </a:stretch>
          </a:blipFill>
        </p:spPr>
        <p:txBody>
          <a:bodyPr wrap="square" lIns="0" tIns="0" rIns="0" bIns="0" rtlCol="0"/>
          <a:lstStyle/>
          <a:p>
            <a:endParaRPr/>
          </a:p>
        </p:txBody>
      </p:sp>
      <p:sp>
        <p:nvSpPr>
          <p:cNvPr id="19" name="Rectángulo 18">
            <a:extLst>
              <a:ext uri="{FF2B5EF4-FFF2-40B4-BE49-F238E27FC236}">
                <a16:creationId xmlns:a16="http://schemas.microsoft.com/office/drawing/2014/main" id="{EECA7D7C-4816-45D9-B522-A3C6634D79BF}"/>
              </a:ext>
            </a:extLst>
          </p:cNvPr>
          <p:cNvSpPr/>
          <p:nvPr/>
        </p:nvSpPr>
        <p:spPr>
          <a:xfrm>
            <a:off x="341442" y="1180160"/>
            <a:ext cx="2038566" cy="258067"/>
          </a:xfrm>
          <a:prstGeom prst="rect">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j-lt"/>
              </a:rPr>
              <a:t>Los Encuentros</a:t>
            </a:r>
            <a:endParaRPr lang="es-EC" b="1" dirty="0">
              <a:solidFill>
                <a:schemeClr val="bg1"/>
              </a:solidFill>
              <a:latin typeface="+mj-lt"/>
            </a:endParaRPr>
          </a:p>
        </p:txBody>
      </p:sp>
      <p:sp>
        <p:nvSpPr>
          <p:cNvPr id="27" name="Rectángulo 26">
            <a:extLst>
              <a:ext uri="{FF2B5EF4-FFF2-40B4-BE49-F238E27FC236}">
                <a16:creationId xmlns:a16="http://schemas.microsoft.com/office/drawing/2014/main" id="{435B1EAD-B8BA-4A75-ACA1-374273A1509B}"/>
              </a:ext>
            </a:extLst>
          </p:cNvPr>
          <p:cNvSpPr/>
          <p:nvPr/>
        </p:nvSpPr>
        <p:spPr>
          <a:xfrm>
            <a:off x="3383772" y="1177241"/>
            <a:ext cx="2038566" cy="258067"/>
          </a:xfrm>
          <a:prstGeom prst="rect">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j-lt"/>
              </a:rPr>
              <a:t>La Canela </a:t>
            </a:r>
            <a:endParaRPr lang="es-EC" b="1" dirty="0">
              <a:solidFill>
                <a:schemeClr val="bg1"/>
              </a:solidFill>
              <a:latin typeface="+mj-lt"/>
            </a:endParaRPr>
          </a:p>
        </p:txBody>
      </p:sp>
      <p:sp>
        <p:nvSpPr>
          <p:cNvPr id="32" name="Rectángulo 31">
            <a:extLst>
              <a:ext uri="{FF2B5EF4-FFF2-40B4-BE49-F238E27FC236}">
                <a16:creationId xmlns:a16="http://schemas.microsoft.com/office/drawing/2014/main" id="{97A8CE2F-0C4F-47D0-B007-4A4E3EC695EE}"/>
              </a:ext>
            </a:extLst>
          </p:cNvPr>
          <p:cNvSpPr/>
          <p:nvPr/>
        </p:nvSpPr>
        <p:spPr>
          <a:xfrm>
            <a:off x="3450389" y="3561522"/>
            <a:ext cx="2005399" cy="258067"/>
          </a:xfrm>
          <a:prstGeom prst="rect">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j-lt"/>
              </a:rPr>
              <a:t>EL Chorro</a:t>
            </a:r>
            <a:endParaRPr lang="es-EC" b="1" dirty="0">
              <a:solidFill>
                <a:schemeClr val="bg1"/>
              </a:solidFill>
              <a:latin typeface="+mj-lt"/>
            </a:endParaRPr>
          </a:p>
        </p:txBody>
      </p:sp>
      <p:sp>
        <p:nvSpPr>
          <p:cNvPr id="2" name="AutoShape 2">
            <a:extLst>
              <a:ext uri="{FF2B5EF4-FFF2-40B4-BE49-F238E27FC236}">
                <a16:creationId xmlns:a16="http://schemas.microsoft.com/office/drawing/2014/main" id="{1178E006-19F4-417D-876C-8E23B12C3A60}"/>
              </a:ext>
            </a:extLst>
          </p:cNvPr>
          <p:cNvSpPr>
            <a:spLocks noChangeAspect="1" noChangeArrowheads="1"/>
          </p:cNvSpPr>
          <p:nvPr/>
        </p:nvSpPr>
        <p:spPr bwMode="auto">
          <a:xfrm rot="5796974">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 name="Rectángulo 15">
            <a:extLst>
              <a:ext uri="{FF2B5EF4-FFF2-40B4-BE49-F238E27FC236}">
                <a16:creationId xmlns:a16="http://schemas.microsoft.com/office/drawing/2014/main" id="{CFC54C9A-1DD7-4215-92CD-A74B6F3FECC4}"/>
              </a:ext>
            </a:extLst>
          </p:cNvPr>
          <p:cNvSpPr/>
          <p:nvPr/>
        </p:nvSpPr>
        <p:spPr>
          <a:xfrm>
            <a:off x="6164465" y="1167109"/>
            <a:ext cx="2038566" cy="258067"/>
          </a:xfrm>
          <a:prstGeom prst="rect">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j-lt"/>
              </a:rPr>
              <a:t>San Francisco</a:t>
            </a:r>
            <a:endParaRPr lang="es-EC" b="1" dirty="0">
              <a:solidFill>
                <a:schemeClr val="bg1"/>
              </a:solidFill>
              <a:latin typeface="+mj-lt"/>
            </a:endParaRPr>
          </a:p>
        </p:txBody>
      </p:sp>
      <p:pic>
        <p:nvPicPr>
          <p:cNvPr id="4098" name="Picture 2" descr="No hay ninguna descripción de la foto disponible.">
            <a:extLst>
              <a:ext uri="{FF2B5EF4-FFF2-40B4-BE49-F238E27FC236}">
                <a16:creationId xmlns:a16="http://schemas.microsoft.com/office/drawing/2014/main" id="{AAFE3FA2-2B26-4C12-9D34-BD46E4341F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3" y="1577188"/>
            <a:ext cx="2641216" cy="1455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2" descr="Puede ser una imagen de una persona y texto">
            <a:extLst>
              <a:ext uri="{FF2B5EF4-FFF2-40B4-BE49-F238E27FC236}">
                <a16:creationId xmlns:a16="http://schemas.microsoft.com/office/drawing/2014/main" id="{537EE929-2FA9-44BF-BC5B-5523F486A9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9288" y="1602072"/>
            <a:ext cx="2907534" cy="14493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9" name="Picture 4" descr="Puede ser una imagen de 2 personas, personas estudiando y texto">
            <a:extLst>
              <a:ext uri="{FF2B5EF4-FFF2-40B4-BE49-F238E27FC236}">
                <a16:creationId xmlns:a16="http://schemas.microsoft.com/office/drawing/2014/main" id="{D0505BA7-0F19-48E0-B0CC-CE79BC7F20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3222" y="1579243"/>
            <a:ext cx="2736474" cy="14590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2" name="Picture 2" descr="Puede ser una imagen de 3 personas, personas estudiando y texto">
            <a:extLst>
              <a:ext uri="{FF2B5EF4-FFF2-40B4-BE49-F238E27FC236}">
                <a16:creationId xmlns:a16="http://schemas.microsoft.com/office/drawing/2014/main" id="{9FF70163-6AAA-4BA3-97AD-2ACDD7DA04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9356" y="4030293"/>
            <a:ext cx="2807466" cy="16504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052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5A4E4D-179A-4ABB-90CC-5830C731C626}"/>
              </a:ext>
            </a:extLst>
          </p:cNvPr>
          <p:cNvSpPr>
            <a:spLocks noGrp="1"/>
          </p:cNvSpPr>
          <p:nvPr>
            <p:ph idx="1"/>
          </p:nvPr>
        </p:nvSpPr>
        <p:spPr>
          <a:xfrm>
            <a:off x="457200" y="914400"/>
            <a:ext cx="8305800" cy="4728881"/>
          </a:xfrm>
        </p:spPr>
        <p:txBody>
          <a:bodyPr>
            <a:normAutofit/>
          </a:bodyPr>
          <a:lstStyle/>
          <a:p>
            <a:pPr marL="0" indent="0">
              <a:buNone/>
            </a:pPr>
            <a:r>
              <a:rPr lang="es-MX" sz="8000" b="1" dirty="0">
                <a:solidFill>
                  <a:schemeClr val="bg1"/>
                </a:solidFill>
              </a:rPr>
              <a:t> </a:t>
            </a:r>
            <a:endParaRPr lang="es-EC" sz="8000" b="1" dirty="0">
              <a:solidFill>
                <a:schemeClr val="bg1"/>
              </a:solidFill>
            </a:endParaRPr>
          </a:p>
        </p:txBody>
      </p:sp>
      <p:sp>
        <p:nvSpPr>
          <p:cNvPr id="4" name="object 7">
            <a:extLst>
              <a:ext uri="{FF2B5EF4-FFF2-40B4-BE49-F238E27FC236}">
                <a16:creationId xmlns:a16="http://schemas.microsoft.com/office/drawing/2014/main" id="{FECE45DD-A65A-4C16-81E3-BC0392B46978}"/>
              </a:ext>
            </a:extLst>
          </p:cNvPr>
          <p:cNvSpPr/>
          <p:nvPr/>
        </p:nvSpPr>
        <p:spPr>
          <a:xfrm>
            <a:off x="16042" y="0"/>
            <a:ext cx="1736558" cy="685800"/>
          </a:xfrm>
          <a:prstGeom prst="rect">
            <a:avLst/>
          </a:prstGeom>
          <a:blipFill>
            <a:blip r:embed="rId2" cstate="print"/>
            <a:stretch>
              <a:fillRect/>
            </a:stretch>
          </a:blipFill>
        </p:spPr>
        <p:txBody>
          <a:bodyPr wrap="square" lIns="0" tIns="0" rIns="0" bIns="0" rtlCol="0"/>
          <a:lstStyle/>
          <a:p>
            <a:endParaRPr/>
          </a:p>
        </p:txBody>
      </p:sp>
      <p:sp>
        <p:nvSpPr>
          <p:cNvPr id="2" name="Rectángulo 1">
            <a:extLst>
              <a:ext uri="{FF2B5EF4-FFF2-40B4-BE49-F238E27FC236}">
                <a16:creationId xmlns:a16="http://schemas.microsoft.com/office/drawing/2014/main" id="{762814BD-7368-4D51-82A7-24F7AC8F34BF}"/>
              </a:ext>
            </a:extLst>
          </p:cNvPr>
          <p:cNvSpPr/>
          <p:nvPr/>
        </p:nvSpPr>
        <p:spPr>
          <a:xfrm>
            <a:off x="2286000" y="0"/>
            <a:ext cx="4267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ÁREA TÉCNICA/PROYECTOS</a:t>
            </a:r>
            <a:endParaRPr lang="es-EC" b="1" dirty="0"/>
          </a:p>
        </p:txBody>
      </p:sp>
      <p:graphicFrame>
        <p:nvGraphicFramePr>
          <p:cNvPr id="8" name="Tabla 7">
            <a:extLst>
              <a:ext uri="{FF2B5EF4-FFF2-40B4-BE49-F238E27FC236}">
                <a16:creationId xmlns:a16="http://schemas.microsoft.com/office/drawing/2014/main" id="{26B6651F-47D1-4F55-831C-01328F44BFFE}"/>
              </a:ext>
            </a:extLst>
          </p:cNvPr>
          <p:cNvGraphicFramePr>
            <a:graphicFrameLocks noGrp="1"/>
          </p:cNvGraphicFramePr>
          <p:nvPr>
            <p:extLst>
              <p:ext uri="{D42A27DB-BD31-4B8C-83A1-F6EECF244321}">
                <p14:modId xmlns:p14="http://schemas.microsoft.com/office/powerpoint/2010/main" val="2461946036"/>
              </p:ext>
            </p:extLst>
          </p:nvPr>
        </p:nvGraphicFramePr>
        <p:xfrm>
          <a:off x="16042" y="701842"/>
          <a:ext cx="9127958" cy="6460964"/>
        </p:xfrm>
        <a:graphic>
          <a:graphicData uri="http://schemas.openxmlformats.org/drawingml/2006/table">
            <a:tbl>
              <a:tblPr firstRow="1" firstCol="1" bandRow="1">
                <a:tableStyleId>{5C22544A-7EE6-4342-B048-85BDC9FD1C3A}</a:tableStyleId>
              </a:tblPr>
              <a:tblGrid>
                <a:gridCol w="1088657">
                  <a:extLst>
                    <a:ext uri="{9D8B030D-6E8A-4147-A177-3AD203B41FA5}">
                      <a16:colId xmlns:a16="http://schemas.microsoft.com/office/drawing/2014/main" val="1154452971"/>
                    </a:ext>
                  </a:extLst>
                </a:gridCol>
                <a:gridCol w="2759691">
                  <a:extLst>
                    <a:ext uri="{9D8B030D-6E8A-4147-A177-3AD203B41FA5}">
                      <a16:colId xmlns:a16="http://schemas.microsoft.com/office/drawing/2014/main" val="230647964"/>
                    </a:ext>
                  </a:extLst>
                </a:gridCol>
                <a:gridCol w="1009553">
                  <a:extLst>
                    <a:ext uri="{9D8B030D-6E8A-4147-A177-3AD203B41FA5}">
                      <a16:colId xmlns:a16="http://schemas.microsoft.com/office/drawing/2014/main" val="2958402546"/>
                    </a:ext>
                  </a:extLst>
                </a:gridCol>
                <a:gridCol w="806910">
                  <a:extLst>
                    <a:ext uri="{9D8B030D-6E8A-4147-A177-3AD203B41FA5}">
                      <a16:colId xmlns:a16="http://schemas.microsoft.com/office/drawing/2014/main" val="3605550775"/>
                    </a:ext>
                  </a:extLst>
                </a:gridCol>
                <a:gridCol w="3463147">
                  <a:extLst>
                    <a:ext uri="{9D8B030D-6E8A-4147-A177-3AD203B41FA5}">
                      <a16:colId xmlns:a16="http://schemas.microsoft.com/office/drawing/2014/main" val="2822769733"/>
                    </a:ext>
                  </a:extLst>
                </a:gridCol>
              </a:tblGrid>
              <a:tr h="332892">
                <a:tc>
                  <a:txBody>
                    <a:bodyPr/>
                    <a:lstStyle/>
                    <a:p>
                      <a:pPr>
                        <a:lnSpc>
                          <a:spcPct val="107000"/>
                        </a:lnSpc>
                        <a:spcAft>
                          <a:spcPts val="800"/>
                        </a:spcAft>
                      </a:pPr>
                      <a:r>
                        <a:rPr lang="es-ES" sz="700">
                          <a:effectLst/>
                        </a:rPr>
                        <a:t>Mes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nSpc>
                          <a:spcPct val="107000"/>
                        </a:lnSpc>
                        <a:spcAft>
                          <a:spcPts val="800"/>
                        </a:spcAft>
                      </a:pPr>
                      <a:r>
                        <a:rPr lang="es-ES" sz="700">
                          <a:effectLst/>
                        </a:rPr>
                        <a:t>Parroquia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nSpc>
                          <a:spcPct val="107000"/>
                        </a:lnSpc>
                        <a:spcAft>
                          <a:spcPts val="800"/>
                        </a:spcAft>
                      </a:pPr>
                      <a:r>
                        <a:rPr lang="es-ES" sz="700">
                          <a:effectLst/>
                        </a:rPr>
                        <a:t>Cantidad</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nSpc>
                          <a:spcPct val="107000"/>
                        </a:lnSpc>
                        <a:spcAft>
                          <a:spcPts val="800"/>
                        </a:spcAft>
                      </a:pPr>
                      <a:r>
                        <a:rPr lang="es-ES" sz="700">
                          <a:effectLst/>
                        </a:rPr>
                        <a:t>Total</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nSpc>
                          <a:spcPct val="107000"/>
                        </a:lnSpc>
                        <a:spcAft>
                          <a:spcPts val="800"/>
                        </a:spcAft>
                      </a:pPr>
                      <a:r>
                        <a:rPr lang="es-ES" sz="700">
                          <a:effectLst/>
                        </a:rPr>
                        <a:t>Observaciones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extLst>
                  <a:ext uri="{0D108BD9-81ED-4DB2-BD59-A6C34878D82A}">
                    <a16:rowId xmlns:a16="http://schemas.microsoft.com/office/drawing/2014/main" val="2521845169"/>
                  </a:ext>
                </a:extLst>
              </a:tr>
              <a:tr h="416600">
                <a:tc>
                  <a:txBody>
                    <a:bodyPr/>
                    <a:lstStyle/>
                    <a:p>
                      <a:pPr algn="ctr">
                        <a:lnSpc>
                          <a:spcPct val="107000"/>
                        </a:lnSpc>
                        <a:spcAft>
                          <a:spcPts val="800"/>
                        </a:spcAft>
                      </a:pPr>
                      <a:r>
                        <a:rPr lang="es-ES" sz="1000">
                          <a:effectLst/>
                        </a:rPr>
                        <a:t>Febrero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nSpc>
                          <a:spcPct val="107000"/>
                        </a:lnSpc>
                        <a:spcAft>
                          <a:spcPts val="800"/>
                        </a:spcAft>
                      </a:pPr>
                      <a:r>
                        <a:rPr lang="es-ES" sz="1000" dirty="0">
                          <a:effectLst/>
                        </a:rPr>
                        <a:t>Pucapamba</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ct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just">
                        <a:lnSpc>
                          <a:spcPct val="107000"/>
                        </a:lnSpc>
                        <a:spcAft>
                          <a:spcPts val="800"/>
                        </a:spcAft>
                      </a:pPr>
                      <a:r>
                        <a:rPr lang="es-ES" sz="1200" dirty="0">
                          <a:effectLst/>
                        </a:rPr>
                        <a:t>Revisión de procedimientos de contratación pública vigentes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extLst>
                  <a:ext uri="{0D108BD9-81ED-4DB2-BD59-A6C34878D82A}">
                    <a16:rowId xmlns:a16="http://schemas.microsoft.com/office/drawing/2014/main" val="708422213"/>
                  </a:ext>
                </a:extLst>
              </a:tr>
              <a:tr h="211536">
                <a:tc rowSpan="9">
                  <a:txBody>
                    <a:bodyPr/>
                    <a:lstStyle/>
                    <a:p>
                      <a:pPr algn="ctr">
                        <a:lnSpc>
                          <a:spcPct val="107000"/>
                        </a:lnSpc>
                        <a:spcAft>
                          <a:spcPts val="800"/>
                        </a:spcAft>
                      </a:pPr>
                      <a:r>
                        <a:rPr lang="es-ES" sz="1200" dirty="0">
                          <a:effectLst/>
                        </a:rPr>
                        <a:t>Marzo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nSpc>
                          <a:spcPct val="107000"/>
                        </a:lnSpc>
                        <a:spcAft>
                          <a:spcPts val="800"/>
                        </a:spcAft>
                      </a:pPr>
                      <a:r>
                        <a:rPr lang="es-ES" sz="900" dirty="0">
                          <a:effectLst/>
                        </a:rPr>
                        <a:t>La chonta</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rowSpan="9">
                  <a:txBody>
                    <a:bodyPr/>
                    <a:lstStyle/>
                    <a:p>
                      <a:pPr algn="ctr">
                        <a:lnSpc>
                          <a:spcPct val="107000"/>
                        </a:lnSpc>
                        <a:spcAft>
                          <a:spcPts val="800"/>
                        </a:spcAft>
                      </a:pPr>
                      <a:r>
                        <a:rPr lang="es-ES" sz="700">
                          <a:effectLst/>
                        </a:rPr>
                        <a:t>9</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rowSpan="27">
                  <a:txBody>
                    <a:bodyPr/>
                    <a:lstStyle/>
                    <a:p>
                      <a:pPr algn="just">
                        <a:lnSpc>
                          <a:spcPct val="107000"/>
                        </a:lnSpc>
                        <a:spcAft>
                          <a:spcPts val="800"/>
                        </a:spcAft>
                      </a:pPr>
                      <a:r>
                        <a:rPr lang="es-ES" sz="1100" dirty="0">
                          <a:effectLst/>
                        </a:rPr>
                        <a:t>Capacitación</a:t>
                      </a:r>
                      <a:r>
                        <a:rPr lang="es-ES" sz="1200" dirty="0">
                          <a:effectLst/>
                        </a:rPr>
                        <a:t> Cooperación Internacional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extLst>
                  <a:ext uri="{0D108BD9-81ED-4DB2-BD59-A6C34878D82A}">
                    <a16:rowId xmlns:a16="http://schemas.microsoft.com/office/drawing/2014/main" val="3027522910"/>
                  </a:ext>
                </a:extLst>
              </a:tr>
              <a:tr h="211536">
                <a:tc vMerge="1">
                  <a:txBody>
                    <a:bodyPr/>
                    <a:lstStyle/>
                    <a:p>
                      <a:endParaRPr lang="es-EC"/>
                    </a:p>
                  </a:txBody>
                  <a:tcPr/>
                </a:tc>
                <a:tc>
                  <a:txBody>
                    <a:bodyPr/>
                    <a:lstStyle/>
                    <a:p>
                      <a:pPr>
                        <a:lnSpc>
                          <a:spcPct val="107000"/>
                        </a:lnSpc>
                        <a:spcAft>
                          <a:spcPts val="800"/>
                        </a:spcAft>
                      </a:pPr>
                      <a:r>
                        <a:rPr lang="es-ES" sz="900" dirty="0">
                          <a:effectLst/>
                        </a:rPr>
                        <a:t>Pucapamba</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351274320"/>
                  </a:ext>
                </a:extLst>
              </a:tr>
              <a:tr h="211536">
                <a:tc vMerge="1">
                  <a:txBody>
                    <a:bodyPr/>
                    <a:lstStyle/>
                    <a:p>
                      <a:endParaRPr lang="es-EC"/>
                    </a:p>
                  </a:txBody>
                  <a:tcPr/>
                </a:tc>
                <a:tc>
                  <a:txBody>
                    <a:bodyPr/>
                    <a:lstStyle/>
                    <a:p>
                      <a:pPr>
                        <a:lnSpc>
                          <a:spcPct val="107000"/>
                        </a:lnSpc>
                        <a:spcAft>
                          <a:spcPts val="800"/>
                        </a:spcAft>
                      </a:pPr>
                      <a:r>
                        <a:rPr lang="es-ES" sz="900" dirty="0">
                          <a:effectLst/>
                        </a:rPr>
                        <a:t>Chito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618404335"/>
                  </a:ext>
                </a:extLst>
              </a:tr>
              <a:tr h="211536">
                <a:tc vMerge="1">
                  <a:txBody>
                    <a:bodyPr/>
                    <a:lstStyle/>
                    <a:p>
                      <a:endParaRPr lang="es-EC"/>
                    </a:p>
                  </a:txBody>
                  <a:tcPr/>
                </a:tc>
                <a:tc>
                  <a:txBody>
                    <a:bodyPr/>
                    <a:lstStyle/>
                    <a:p>
                      <a:pPr>
                        <a:lnSpc>
                          <a:spcPct val="107000"/>
                        </a:lnSpc>
                        <a:spcAft>
                          <a:spcPts val="800"/>
                        </a:spcAft>
                      </a:pPr>
                      <a:r>
                        <a:rPr lang="es-ES" sz="900" dirty="0">
                          <a:effectLst/>
                        </a:rPr>
                        <a:t>El chorro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164420479"/>
                  </a:ext>
                </a:extLst>
              </a:tr>
              <a:tr h="211536">
                <a:tc vMerge="1">
                  <a:txBody>
                    <a:bodyPr/>
                    <a:lstStyle/>
                    <a:p>
                      <a:endParaRPr lang="es-EC"/>
                    </a:p>
                  </a:txBody>
                  <a:tcPr/>
                </a:tc>
                <a:tc>
                  <a:txBody>
                    <a:bodyPr/>
                    <a:lstStyle/>
                    <a:p>
                      <a:pPr>
                        <a:lnSpc>
                          <a:spcPct val="107000"/>
                        </a:lnSpc>
                        <a:spcAft>
                          <a:spcPts val="800"/>
                        </a:spcAft>
                      </a:pPr>
                      <a:r>
                        <a:rPr lang="es-ES" sz="1000" dirty="0">
                          <a:effectLst/>
                        </a:rPr>
                        <a:t>San Andrés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693816779"/>
                  </a:ext>
                </a:extLst>
              </a:tr>
              <a:tr h="211536">
                <a:tc vMerge="1">
                  <a:txBody>
                    <a:bodyPr/>
                    <a:lstStyle/>
                    <a:p>
                      <a:endParaRPr lang="es-EC"/>
                    </a:p>
                  </a:txBody>
                  <a:tcPr/>
                </a:tc>
                <a:tc>
                  <a:txBody>
                    <a:bodyPr/>
                    <a:lstStyle/>
                    <a:p>
                      <a:pPr>
                        <a:lnSpc>
                          <a:spcPct val="107000"/>
                        </a:lnSpc>
                        <a:spcAft>
                          <a:spcPts val="800"/>
                        </a:spcAft>
                      </a:pPr>
                      <a:r>
                        <a:rPr lang="es-ES" sz="1000" dirty="0">
                          <a:effectLst/>
                        </a:rPr>
                        <a:t>El porvenir del Carmen</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801919017"/>
                  </a:ext>
                </a:extLst>
              </a:tr>
              <a:tr h="211536">
                <a:tc vMerge="1">
                  <a:txBody>
                    <a:bodyPr/>
                    <a:lstStyle/>
                    <a:p>
                      <a:endParaRPr lang="es-EC"/>
                    </a:p>
                  </a:txBody>
                  <a:tcPr/>
                </a:tc>
                <a:tc>
                  <a:txBody>
                    <a:bodyPr/>
                    <a:lstStyle/>
                    <a:p>
                      <a:pPr>
                        <a:lnSpc>
                          <a:spcPct val="107000"/>
                        </a:lnSpc>
                        <a:spcAft>
                          <a:spcPts val="800"/>
                        </a:spcAft>
                      </a:pPr>
                      <a:r>
                        <a:rPr lang="es-ES" sz="1000" dirty="0">
                          <a:effectLst/>
                        </a:rPr>
                        <a:t>Valladolid</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4238019930"/>
                  </a:ext>
                </a:extLst>
              </a:tr>
              <a:tr h="211536">
                <a:tc vMerge="1">
                  <a:txBody>
                    <a:bodyPr/>
                    <a:lstStyle/>
                    <a:p>
                      <a:endParaRPr lang="es-EC"/>
                    </a:p>
                  </a:txBody>
                  <a:tcPr/>
                </a:tc>
                <a:tc>
                  <a:txBody>
                    <a:bodyPr/>
                    <a:lstStyle/>
                    <a:p>
                      <a:pPr>
                        <a:lnSpc>
                          <a:spcPct val="107000"/>
                        </a:lnSpc>
                        <a:spcAft>
                          <a:spcPts val="800"/>
                        </a:spcAft>
                      </a:pPr>
                      <a:r>
                        <a:rPr lang="es-ES" sz="1100" dirty="0">
                          <a:effectLst/>
                        </a:rPr>
                        <a:t>San francisco del vergel</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237488378"/>
                  </a:ext>
                </a:extLst>
              </a:tr>
              <a:tr h="211536">
                <a:tc vMerge="1">
                  <a:txBody>
                    <a:bodyPr/>
                    <a:lstStyle/>
                    <a:p>
                      <a:endParaRPr lang="es-EC"/>
                    </a:p>
                  </a:txBody>
                  <a:tcPr/>
                </a:tc>
                <a:tc>
                  <a:txBody>
                    <a:bodyPr/>
                    <a:lstStyle/>
                    <a:p>
                      <a:pPr>
                        <a:lnSpc>
                          <a:spcPct val="107000"/>
                        </a:lnSpc>
                        <a:spcAft>
                          <a:spcPts val="800"/>
                        </a:spcAft>
                      </a:pPr>
                      <a:r>
                        <a:rPr lang="es-ES" sz="1000" dirty="0">
                          <a:effectLst/>
                        </a:rPr>
                        <a:t>La canela</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645990019"/>
                  </a:ext>
                </a:extLst>
              </a:tr>
              <a:tr h="211536">
                <a:tc rowSpan="18">
                  <a:txBody>
                    <a:bodyPr/>
                    <a:lstStyle/>
                    <a:p>
                      <a:pPr algn="ctr">
                        <a:lnSpc>
                          <a:spcPct val="107000"/>
                        </a:lnSpc>
                        <a:spcAft>
                          <a:spcPts val="800"/>
                        </a:spcAft>
                      </a:pPr>
                      <a:r>
                        <a:rPr lang="es-ES" sz="1200" dirty="0">
                          <a:effectLst/>
                        </a:rPr>
                        <a:t>Abril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nSpc>
                          <a:spcPct val="107000"/>
                        </a:lnSpc>
                        <a:spcAft>
                          <a:spcPts val="800"/>
                        </a:spcAft>
                      </a:pPr>
                      <a:r>
                        <a:rPr lang="es-ES" sz="1100" dirty="0">
                          <a:effectLst/>
                        </a:rPr>
                        <a:t>Zurmi</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rowSpan="18">
                  <a:txBody>
                    <a:bodyPr/>
                    <a:lstStyle/>
                    <a:p>
                      <a:pPr algn="ctr">
                        <a:lnSpc>
                          <a:spcPct val="107000"/>
                        </a:lnSpc>
                        <a:spcAft>
                          <a:spcPts val="800"/>
                        </a:spcAft>
                      </a:pPr>
                      <a:r>
                        <a:rPr lang="es-ES" sz="700">
                          <a:effectLst/>
                        </a:rPr>
                        <a:t>18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extLst>
                  <a:ext uri="{0D108BD9-81ED-4DB2-BD59-A6C34878D82A}">
                    <a16:rowId xmlns:a16="http://schemas.microsoft.com/office/drawing/2014/main" val="2646726708"/>
                  </a:ext>
                </a:extLst>
              </a:tr>
              <a:tr h="211536">
                <a:tc vMerge="1">
                  <a:txBody>
                    <a:bodyPr/>
                    <a:lstStyle/>
                    <a:p>
                      <a:endParaRPr lang="es-EC"/>
                    </a:p>
                  </a:txBody>
                  <a:tcPr/>
                </a:tc>
                <a:tc>
                  <a:txBody>
                    <a:bodyPr/>
                    <a:lstStyle/>
                    <a:p>
                      <a:pPr>
                        <a:lnSpc>
                          <a:spcPct val="107000"/>
                        </a:lnSpc>
                        <a:spcAft>
                          <a:spcPts val="800"/>
                        </a:spcAft>
                      </a:pPr>
                      <a:r>
                        <a:rPr lang="es-ES" sz="1000" dirty="0">
                          <a:effectLst/>
                        </a:rPr>
                        <a:t>Nuevo Paraíso</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865843537"/>
                  </a:ext>
                </a:extLst>
              </a:tr>
              <a:tr h="211536">
                <a:tc vMerge="1">
                  <a:txBody>
                    <a:bodyPr/>
                    <a:lstStyle/>
                    <a:p>
                      <a:endParaRPr lang="es-EC"/>
                    </a:p>
                  </a:txBody>
                  <a:tcPr/>
                </a:tc>
                <a:tc>
                  <a:txBody>
                    <a:bodyPr/>
                    <a:lstStyle/>
                    <a:p>
                      <a:pPr>
                        <a:lnSpc>
                          <a:spcPct val="107000"/>
                        </a:lnSpc>
                        <a:spcAft>
                          <a:spcPts val="800"/>
                        </a:spcAft>
                      </a:pPr>
                      <a:r>
                        <a:rPr lang="es-ES" sz="1000" dirty="0">
                          <a:effectLst/>
                        </a:rPr>
                        <a:t>Bellavista</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863388970"/>
                  </a:ext>
                </a:extLst>
              </a:tr>
              <a:tr h="211536">
                <a:tc vMerge="1">
                  <a:txBody>
                    <a:bodyPr/>
                    <a:lstStyle/>
                    <a:p>
                      <a:endParaRPr lang="es-EC"/>
                    </a:p>
                  </a:txBody>
                  <a:tcPr/>
                </a:tc>
                <a:tc>
                  <a:txBody>
                    <a:bodyPr/>
                    <a:lstStyle/>
                    <a:p>
                      <a:pPr>
                        <a:lnSpc>
                          <a:spcPct val="107000"/>
                        </a:lnSpc>
                        <a:spcAft>
                          <a:spcPts val="800"/>
                        </a:spcAft>
                      </a:pPr>
                      <a:r>
                        <a:rPr lang="es-ES" sz="1000" dirty="0">
                          <a:effectLst/>
                        </a:rPr>
                        <a:t>Nuevo quito</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dirty="0">
                          <a:effectLst/>
                        </a:rPr>
                        <a:t>1</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752571715"/>
                  </a:ext>
                </a:extLst>
              </a:tr>
              <a:tr h="211536">
                <a:tc vMerge="1">
                  <a:txBody>
                    <a:bodyPr/>
                    <a:lstStyle/>
                    <a:p>
                      <a:endParaRPr lang="es-EC"/>
                    </a:p>
                  </a:txBody>
                  <a:tcPr/>
                </a:tc>
                <a:tc>
                  <a:txBody>
                    <a:bodyPr/>
                    <a:lstStyle/>
                    <a:p>
                      <a:pPr>
                        <a:lnSpc>
                          <a:spcPct val="107000"/>
                        </a:lnSpc>
                        <a:spcAft>
                          <a:spcPts val="800"/>
                        </a:spcAft>
                      </a:pPr>
                      <a:r>
                        <a:rPr lang="es-ES" sz="1000" dirty="0">
                          <a:effectLst/>
                        </a:rPr>
                        <a:t>Triunfo - dorado</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dirty="0">
                          <a:effectLst/>
                        </a:rPr>
                        <a:t>1</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4290446827"/>
                  </a:ext>
                </a:extLst>
              </a:tr>
              <a:tr h="211536">
                <a:tc vMerge="1">
                  <a:txBody>
                    <a:bodyPr/>
                    <a:lstStyle/>
                    <a:p>
                      <a:endParaRPr lang="es-EC"/>
                    </a:p>
                  </a:txBody>
                  <a:tcPr/>
                </a:tc>
                <a:tc>
                  <a:txBody>
                    <a:bodyPr/>
                    <a:lstStyle/>
                    <a:p>
                      <a:pPr>
                        <a:lnSpc>
                          <a:spcPct val="107000"/>
                        </a:lnSpc>
                        <a:spcAft>
                          <a:spcPts val="800"/>
                        </a:spcAft>
                      </a:pPr>
                      <a:r>
                        <a:rPr lang="es-ES" sz="1000" dirty="0">
                          <a:effectLst/>
                        </a:rPr>
                        <a:t>Panguintza</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996195282"/>
                  </a:ext>
                </a:extLst>
              </a:tr>
              <a:tr h="211536">
                <a:tc vMerge="1">
                  <a:txBody>
                    <a:bodyPr/>
                    <a:lstStyle/>
                    <a:p>
                      <a:endParaRPr lang="es-EC"/>
                    </a:p>
                  </a:txBody>
                  <a:tcPr/>
                </a:tc>
                <a:tc>
                  <a:txBody>
                    <a:bodyPr/>
                    <a:lstStyle/>
                    <a:p>
                      <a:pPr>
                        <a:lnSpc>
                          <a:spcPct val="107000"/>
                        </a:lnSpc>
                        <a:spcAft>
                          <a:spcPts val="800"/>
                        </a:spcAft>
                      </a:pPr>
                      <a:r>
                        <a:rPr lang="es-ES" sz="1000" dirty="0">
                          <a:effectLst/>
                        </a:rPr>
                        <a:t>Timbara</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897781217"/>
                  </a:ext>
                </a:extLst>
              </a:tr>
              <a:tr h="211536">
                <a:tc vMerge="1">
                  <a:txBody>
                    <a:bodyPr/>
                    <a:lstStyle/>
                    <a:p>
                      <a:endParaRPr lang="es-EC"/>
                    </a:p>
                  </a:txBody>
                  <a:tcPr/>
                </a:tc>
                <a:tc>
                  <a:txBody>
                    <a:bodyPr/>
                    <a:lstStyle/>
                    <a:p>
                      <a:pPr>
                        <a:lnSpc>
                          <a:spcPct val="107000"/>
                        </a:lnSpc>
                        <a:spcAft>
                          <a:spcPts val="800"/>
                        </a:spcAft>
                      </a:pPr>
                      <a:r>
                        <a:rPr lang="es-ES" sz="1000" dirty="0">
                          <a:effectLst/>
                        </a:rPr>
                        <a:t>Guadalupe</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319833740"/>
                  </a:ext>
                </a:extLst>
              </a:tr>
              <a:tr h="211536">
                <a:tc vMerge="1">
                  <a:txBody>
                    <a:bodyPr/>
                    <a:lstStyle/>
                    <a:p>
                      <a:endParaRPr lang="es-EC"/>
                    </a:p>
                  </a:txBody>
                  <a:tcPr/>
                </a:tc>
                <a:tc>
                  <a:txBody>
                    <a:bodyPr/>
                    <a:lstStyle/>
                    <a:p>
                      <a:pPr>
                        <a:lnSpc>
                          <a:spcPct val="107000"/>
                        </a:lnSpc>
                        <a:spcAft>
                          <a:spcPts val="800"/>
                        </a:spcAft>
                      </a:pPr>
                      <a:r>
                        <a:rPr lang="es-ES" sz="1000" dirty="0">
                          <a:effectLst/>
                        </a:rPr>
                        <a:t>Cumbaratza</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299430584"/>
                  </a:ext>
                </a:extLst>
              </a:tr>
              <a:tr h="211536">
                <a:tc vMerge="1">
                  <a:txBody>
                    <a:bodyPr/>
                    <a:lstStyle/>
                    <a:p>
                      <a:endParaRPr lang="es-EC"/>
                    </a:p>
                  </a:txBody>
                  <a:tcPr/>
                </a:tc>
                <a:tc>
                  <a:txBody>
                    <a:bodyPr/>
                    <a:lstStyle/>
                    <a:p>
                      <a:pPr>
                        <a:lnSpc>
                          <a:spcPct val="107000"/>
                        </a:lnSpc>
                        <a:spcAft>
                          <a:spcPts val="800"/>
                        </a:spcAft>
                      </a:pPr>
                      <a:r>
                        <a:rPr lang="es-ES" sz="1000" dirty="0">
                          <a:effectLst/>
                        </a:rPr>
                        <a:t>Imbana</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870947533"/>
                  </a:ext>
                </a:extLst>
              </a:tr>
              <a:tr h="211536">
                <a:tc vMerge="1">
                  <a:txBody>
                    <a:bodyPr/>
                    <a:lstStyle/>
                    <a:p>
                      <a:endParaRPr lang="es-EC"/>
                    </a:p>
                  </a:txBody>
                  <a:tcPr/>
                </a:tc>
                <a:tc>
                  <a:txBody>
                    <a:bodyPr/>
                    <a:lstStyle/>
                    <a:p>
                      <a:pPr>
                        <a:lnSpc>
                          <a:spcPct val="107000"/>
                        </a:lnSpc>
                        <a:spcAft>
                          <a:spcPts val="800"/>
                        </a:spcAft>
                      </a:pPr>
                      <a:r>
                        <a:rPr lang="es-ES" sz="1000" dirty="0">
                          <a:effectLst/>
                        </a:rPr>
                        <a:t>Sabanilla</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508677897"/>
                  </a:ext>
                </a:extLst>
              </a:tr>
              <a:tr h="211536">
                <a:tc vMerge="1">
                  <a:txBody>
                    <a:bodyPr/>
                    <a:lstStyle/>
                    <a:p>
                      <a:endParaRPr lang="es-EC"/>
                    </a:p>
                  </a:txBody>
                  <a:tcPr/>
                </a:tc>
                <a:tc>
                  <a:txBody>
                    <a:bodyPr/>
                    <a:lstStyle/>
                    <a:p>
                      <a:pPr>
                        <a:lnSpc>
                          <a:spcPct val="107000"/>
                        </a:lnSpc>
                        <a:spcAft>
                          <a:spcPts val="800"/>
                        </a:spcAft>
                      </a:pPr>
                      <a:r>
                        <a:rPr lang="es-ES" sz="1000" dirty="0">
                          <a:effectLst/>
                        </a:rPr>
                        <a:t>San </a:t>
                      </a:r>
                      <a:r>
                        <a:rPr lang="es-ES" sz="1000" dirty="0" err="1">
                          <a:effectLst/>
                        </a:rPr>
                        <a:t>carlos</a:t>
                      </a:r>
                      <a:r>
                        <a:rPr lang="es-ES" sz="1000" dirty="0">
                          <a:effectLst/>
                        </a:rPr>
                        <a:t> de las minas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750504756"/>
                  </a:ext>
                </a:extLst>
              </a:tr>
              <a:tr h="211536">
                <a:tc vMerge="1">
                  <a:txBody>
                    <a:bodyPr/>
                    <a:lstStyle/>
                    <a:p>
                      <a:endParaRPr lang="es-EC"/>
                    </a:p>
                  </a:txBody>
                  <a:tcPr/>
                </a:tc>
                <a:tc>
                  <a:txBody>
                    <a:bodyPr/>
                    <a:lstStyle/>
                    <a:p>
                      <a:pPr>
                        <a:lnSpc>
                          <a:spcPct val="107000"/>
                        </a:lnSpc>
                        <a:spcAft>
                          <a:spcPts val="800"/>
                        </a:spcAft>
                      </a:pPr>
                      <a:r>
                        <a:rPr lang="es-ES" sz="1000" dirty="0">
                          <a:effectLst/>
                        </a:rPr>
                        <a:t>Tutupali</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188557317"/>
                  </a:ext>
                </a:extLst>
              </a:tr>
              <a:tr h="211536">
                <a:tc vMerge="1">
                  <a:txBody>
                    <a:bodyPr/>
                    <a:lstStyle/>
                    <a:p>
                      <a:endParaRPr lang="es-EC"/>
                    </a:p>
                  </a:txBody>
                  <a:tcPr/>
                </a:tc>
                <a:tc>
                  <a:txBody>
                    <a:bodyPr/>
                    <a:lstStyle/>
                    <a:p>
                      <a:pPr>
                        <a:lnSpc>
                          <a:spcPct val="107000"/>
                        </a:lnSpc>
                        <a:spcAft>
                          <a:spcPts val="800"/>
                        </a:spcAft>
                      </a:pPr>
                      <a:r>
                        <a:rPr lang="es-ES" sz="1000" dirty="0">
                          <a:effectLst/>
                        </a:rPr>
                        <a:t>La paz</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4260860971"/>
                  </a:ext>
                </a:extLst>
              </a:tr>
              <a:tr h="211536">
                <a:tc vMerge="1">
                  <a:txBody>
                    <a:bodyPr/>
                    <a:lstStyle/>
                    <a:p>
                      <a:endParaRPr lang="es-EC"/>
                    </a:p>
                  </a:txBody>
                  <a:tcPr/>
                </a:tc>
                <a:tc>
                  <a:txBody>
                    <a:bodyPr/>
                    <a:lstStyle/>
                    <a:p>
                      <a:pPr>
                        <a:lnSpc>
                          <a:spcPct val="107000"/>
                        </a:lnSpc>
                        <a:spcAft>
                          <a:spcPts val="800"/>
                        </a:spcAft>
                      </a:pPr>
                      <a:r>
                        <a:rPr lang="es-ES" sz="1000" dirty="0">
                          <a:effectLst/>
                        </a:rPr>
                        <a:t>Los encuentros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4053806667"/>
                  </a:ext>
                </a:extLst>
              </a:tr>
              <a:tr h="211536">
                <a:tc vMerge="1">
                  <a:txBody>
                    <a:bodyPr/>
                    <a:lstStyle/>
                    <a:p>
                      <a:endParaRPr lang="es-EC"/>
                    </a:p>
                  </a:txBody>
                  <a:tcPr/>
                </a:tc>
                <a:tc>
                  <a:txBody>
                    <a:bodyPr/>
                    <a:lstStyle/>
                    <a:p>
                      <a:pPr>
                        <a:lnSpc>
                          <a:spcPct val="107000"/>
                        </a:lnSpc>
                        <a:spcAft>
                          <a:spcPts val="800"/>
                        </a:spcAft>
                      </a:pPr>
                      <a:r>
                        <a:rPr lang="es-ES" sz="1000" dirty="0">
                          <a:effectLst/>
                        </a:rPr>
                        <a:t>Chicaña</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400293746"/>
                  </a:ext>
                </a:extLst>
              </a:tr>
              <a:tr h="211536">
                <a:tc vMerge="1">
                  <a:txBody>
                    <a:bodyPr/>
                    <a:lstStyle/>
                    <a:p>
                      <a:endParaRPr lang="es-EC"/>
                    </a:p>
                  </a:txBody>
                  <a:tcPr/>
                </a:tc>
                <a:tc>
                  <a:txBody>
                    <a:bodyPr/>
                    <a:lstStyle/>
                    <a:p>
                      <a:pPr>
                        <a:lnSpc>
                          <a:spcPct val="107000"/>
                        </a:lnSpc>
                        <a:spcAft>
                          <a:spcPts val="800"/>
                        </a:spcAft>
                      </a:pPr>
                      <a:r>
                        <a:rPr lang="es-ES" sz="1000" dirty="0">
                          <a:effectLst/>
                        </a:rPr>
                        <a:t>El </a:t>
                      </a:r>
                      <a:r>
                        <a:rPr lang="es-ES" sz="1000" dirty="0" err="1">
                          <a:effectLst/>
                        </a:rPr>
                        <a:t>guismi</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43683950"/>
                  </a:ext>
                </a:extLst>
              </a:tr>
              <a:tr h="211536">
                <a:tc vMerge="1">
                  <a:txBody>
                    <a:bodyPr/>
                    <a:lstStyle/>
                    <a:p>
                      <a:endParaRPr lang="es-EC"/>
                    </a:p>
                  </a:txBody>
                  <a:tcPr/>
                </a:tc>
                <a:tc>
                  <a:txBody>
                    <a:bodyPr/>
                    <a:lstStyle/>
                    <a:p>
                      <a:pPr>
                        <a:lnSpc>
                          <a:spcPct val="107000"/>
                        </a:lnSpc>
                        <a:spcAft>
                          <a:spcPts val="800"/>
                        </a:spcAft>
                      </a:pPr>
                      <a:r>
                        <a:rPr lang="es-ES" sz="1000" dirty="0">
                          <a:effectLst/>
                        </a:rPr>
                        <a:t>Tundayme</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a:txBody>
                    <a:bodyPr/>
                    <a:lstStyle/>
                    <a:p>
                      <a:pPr algn="r">
                        <a:lnSpc>
                          <a:spcPct val="107000"/>
                        </a:lnSpc>
                        <a:spcAft>
                          <a:spcPts val="800"/>
                        </a:spcAft>
                      </a:pPr>
                      <a:r>
                        <a:rPr lang="es-ES" sz="700" dirty="0">
                          <a:effectLst/>
                        </a:rPr>
                        <a:t>1</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191" marR="51191"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644686234"/>
                  </a:ext>
                </a:extLst>
              </a:tr>
            </a:tbl>
          </a:graphicData>
        </a:graphic>
      </p:graphicFrame>
    </p:spTree>
    <p:extLst>
      <p:ext uri="{BB962C8B-B14F-4D97-AF65-F5344CB8AC3E}">
        <p14:creationId xmlns:p14="http://schemas.microsoft.com/office/powerpoint/2010/main" val="2608782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5A4E4D-179A-4ABB-90CC-5830C731C626}"/>
              </a:ext>
            </a:extLst>
          </p:cNvPr>
          <p:cNvSpPr>
            <a:spLocks noGrp="1"/>
          </p:cNvSpPr>
          <p:nvPr>
            <p:ph idx="1"/>
          </p:nvPr>
        </p:nvSpPr>
        <p:spPr>
          <a:xfrm>
            <a:off x="457200" y="914400"/>
            <a:ext cx="8305800" cy="4728881"/>
          </a:xfrm>
        </p:spPr>
        <p:txBody>
          <a:bodyPr>
            <a:normAutofit/>
          </a:bodyPr>
          <a:lstStyle/>
          <a:p>
            <a:pPr marL="0" indent="0">
              <a:buNone/>
            </a:pPr>
            <a:r>
              <a:rPr lang="es-MX" sz="8000" b="1" dirty="0">
                <a:solidFill>
                  <a:schemeClr val="bg1"/>
                </a:solidFill>
              </a:rPr>
              <a:t> </a:t>
            </a:r>
            <a:endParaRPr lang="es-EC" sz="8000" b="1" dirty="0">
              <a:solidFill>
                <a:schemeClr val="bg1"/>
              </a:solidFill>
            </a:endParaRPr>
          </a:p>
        </p:txBody>
      </p:sp>
      <p:sp>
        <p:nvSpPr>
          <p:cNvPr id="4" name="object 7">
            <a:extLst>
              <a:ext uri="{FF2B5EF4-FFF2-40B4-BE49-F238E27FC236}">
                <a16:creationId xmlns:a16="http://schemas.microsoft.com/office/drawing/2014/main" id="{FECE45DD-A65A-4C16-81E3-BC0392B46978}"/>
              </a:ext>
            </a:extLst>
          </p:cNvPr>
          <p:cNvSpPr/>
          <p:nvPr/>
        </p:nvSpPr>
        <p:spPr>
          <a:xfrm>
            <a:off x="16042" y="0"/>
            <a:ext cx="1736558" cy="685800"/>
          </a:xfrm>
          <a:prstGeom prst="rect">
            <a:avLst/>
          </a:prstGeom>
          <a:blipFill>
            <a:blip r:embed="rId2" cstate="print"/>
            <a:stretch>
              <a:fillRect/>
            </a:stretch>
          </a:blipFill>
        </p:spPr>
        <p:txBody>
          <a:bodyPr wrap="square" lIns="0" tIns="0" rIns="0" bIns="0" rtlCol="0"/>
          <a:lstStyle/>
          <a:p>
            <a:endParaRPr/>
          </a:p>
        </p:txBody>
      </p:sp>
      <p:sp>
        <p:nvSpPr>
          <p:cNvPr id="2" name="Rectángulo 1">
            <a:extLst>
              <a:ext uri="{FF2B5EF4-FFF2-40B4-BE49-F238E27FC236}">
                <a16:creationId xmlns:a16="http://schemas.microsoft.com/office/drawing/2014/main" id="{762814BD-7368-4D51-82A7-24F7AC8F34BF}"/>
              </a:ext>
            </a:extLst>
          </p:cNvPr>
          <p:cNvSpPr/>
          <p:nvPr/>
        </p:nvSpPr>
        <p:spPr>
          <a:xfrm>
            <a:off x="2286000" y="0"/>
            <a:ext cx="4267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ÁREA TÉCNICA/PROYECTOS</a:t>
            </a:r>
            <a:endParaRPr lang="es-EC" b="1" dirty="0"/>
          </a:p>
        </p:txBody>
      </p:sp>
      <p:pic>
        <p:nvPicPr>
          <p:cNvPr id="7" name="Imagen 6">
            <a:extLst>
              <a:ext uri="{FF2B5EF4-FFF2-40B4-BE49-F238E27FC236}">
                <a16:creationId xmlns:a16="http://schemas.microsoft.com/office/drawing/2014/main" id="{280F1778-640D-4BA6-B6A4-5BDD356D116E}"/>
              </a:ext>
            </a:extLst>
          </p:cNvPr>
          <p:cNvPicPr>
            <a:picLocks noChangeAspect="1"/>
          </p:cNvPicPr>
          <p:nvPr/>
        </p:nvPicPr>
        <p:blipFill rotWithShape="1">
          <a:blip r:embed="rId3"/>
          <a:srcRect l="9167" t="23321" r="9167" b="35178"/>
          <a:stretch/>
        </p:blipFill>
        <p:spPr>
          <a:xfrm>
            <a:off x="16042" y="685800"/>
            <a:ext cx="8899358" cy="2133600"/>
          </a:xfrm>
          <a:prstGeom prst="rect">
            <a:avLst/>
          </a:prstGeom>
        </p:spPr>
      </p:pic>
      <p:pic>
        <p:nvPicPr>
          <p:cNvPr id="10" name="Imagen 9">
            <a:extLst>
              <a:ext uri="{FF2B5EF4-FFF2-40B4-BE49-F238E27FC236}">
                <a16:creationId xmlns:a16="http://schemas.microsoft.com/office/drawing/2014/main" id="{245D83E2-8875-4062-9417-7D9E79E53E72}"/>
              </a:ext>
            </a:extLst>
          </p:cNvPr>
          <p:cNvPicPr>
            <a:picLocks noChangeAspect="1"/>
          </p:cNvPicPr>
          <p:nvPr/>
        </p:nvPicPr>
        <p:blipFill rotWithShape="1">
          <a:blip r:embed="rId4"/>
          <a:srcRect l="11666" t="23320" r="12500" b="14427"/>
          <a:stretch/>
        </p:blipFill>
        <p:spPr>
          <a:xfrm>
            <a:off x="16042" y="2743200"/>
            <a:ext cx="8899358" cy="3866147"/>
          </a:xfrm>
          <a:prstGeom prst="rect">
            <a:avLst/>
          </a:prstGeom>
        </p:spPr>
      </p:pic>
    </p:spTree>
    <p:extLst>
      <p:ext uri="{BB962C8B-B14F-4D97-AF65-F5344CB8AC3E}">
        <p14:creationId xmlns:p14="http://schemas.microsoft.com/office/powerpoint/2010/main" val="1752318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5A4E4D-179A-4ABB-90CC-5830C731C626}"/>
              </a:ext>
            </a:extLst>
          </p:cNvPr>
          <p:cNvSpPr>
            <a:spLocks noGrp="1"/>
          </p:cNvSpPr>
          <p:nvPr>
            <p:ph idx="1"/>
          </p:nvPr>
        </p:nvSpPr>
        <p:spPr>
          <a:xfrm>
            <a:off x="457200" y="2129119"/>
            <a:ext cx="6711654" cy="4195481"/>
          </a:xfrm>
        </p:spPr>
        <p:txBody>
          <a:bodyPr>
            <a:normAutofit/>
          </a:bodyPr>
          <a:lstStyle/>
          <a:p>
            <a:pPr marL="0" indent="0">
              <a:buNone/>
            </a:pPr>
            <a:r>
              <a:rPr lang="es-MX" sz="8000" b="1" dirty="0">
                <a:solidFill>
                  <a:schemeClr val="bg1"/>
                </a:solidFill>
              </a:rPr>
              <a:t> </a:t>
            </a:r>
            <a:endParaRPr lang="es-EC" sz="8000" b="1" dirty="0">
              <a:solidFill>
                <a:schemeClr val="bg1"/>
              </a:solidFill>
            </a:endParaRPr>
          </a:p>
        </p:txBody>
      </p:sp>
      <p:sp>
        <p:nvSpPr>
          <p:cNvPr id="4" name="object 7">
            <a:extLst>
              <a:ext uri="{FF2B5EF4-FFF2-40B4-BE49-F238E27FC236}">
                <a16:creationId xmlns:a16="http://schemas.microsoft.com/office/drawing/2014/main" id="{FECE45DD-A65A-4C16-81E3-BC0392B46978}"/>
              </a:ext>
            </a:extLst>
          </p:cNvPr>
          <p:cNvSpPr/>
          <p:nvPr/>
        </p:nvSpPr>
        <p:spPr>
          <a:xfrm>
            <a:off x="0" y="1"/>
            <a:ext cx="1828800" cy="762000"/>
          </a:xfrm>
          <a:prstGeom prst="rect">
            <a:avLst/>
          </a:prstGeom>
          <a:blipFill>
            <a:blip r:embed="rId3" cstate="print"/>
            <a:stretch>
              <a:fillRect/>
            </a:stretch>
          </a:blipFill>
        </p:spPr>
        <p:txBody>
          <a:bodyPr wrap="square" lIns="0" tIns="0" rIns="0" bIns="0" rtlCol="0"/>
          <a:lstStyle/>
          <a:p>
            <a:endParaRPr/>
          </a:p>
        </p:txBody>
      </p:sp>
      <p:pic>
        <p:nvPicPr>
          <p:cNvPr id="8" name="Imagen 7">
            <a:extLst>
              <a:ext uri="{FF2B5EF4-FFF2-40B4-BE49-F238E27FC236}">
                <a16:creationId xmlns:a16="http://schemas.microsoft.com/office/drawing/2014/main" id="{76D091FD-1C1C-489D-91A8-3B157C5304DA}"/>
              </a:ext>
            </a:extLst>
          </p:cNvPr>
          <p:cNvPicPr>
            <a:picLocks noChangeAspect="1"/>
          </p:cNvPicPr>
          <p:nvPr/>
        </p:nvPicPr>
        <p:blipFill rotWithShape="1">
          <a:blip r:embed="rId4"/>
          <a:srcRect l="13246" t="27766" r="13355" b="9981"/>
          <a:stretch/>
        </p:blipFill>
        <p:spPr>
          <a:xfrm>
            <a:off x="0" y="723494"/>
            <a:ext cx="9143999" cy="2963652"/>
          </a:xfrm>
          <a:prstGeom prst="rect">
            <a:avLst/>
          </a:prstGeom>
        </p:spPr>
      </p:pic>
      <p:sp>
        <p:nvSpPr>
          <p:cNvPr id="9" name="Rectángulo 8">
            <a:extLst>
              <a:ext uri="{FF2B5EF4-FFF2-40B4-BE49-F238E27FC236}">
                <a16:creationId xmlns:a16="http://schemas.microsoft.com/office/drawing/2014/main" id="{373926BF-C4FC-4A66-8A67-EA8CE19E2D76}"/>
              </a:ext>
            </a:extLst>
          </p:cNvPr>
          <p:cNvSpPr/>
          <p:nvPr/>
        </p:nvSpPr>
        <p:spPr>
          <a:xfrm>
            <a:off x="2286000" y="0"/>
            <a:ext cx="4267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ÁREA TÉCNICA/PROYECTOS</a:t>
            </a:r>
            <a:endParaRPr lang="es-EC" b="1" dirty="0"/>
          </a:p>
        </p:txBody>
      </p:sp>
      <p:pic>
        <p:nvPicPr>
          <p:cNvPr id="11" name="Imagen 10">
            <a:extLst>
              <a:ext uri="{FF2B5EF4-FFF2-40B4-BE49-F238E27FC236}">
                <a16:creationId xmlns:a16="http://schemas.microsoft.com/office/drawing/2014/main" id="{761C3443-451B-4078-AA7D-6A1A29FE13DE}"/>
              </a:ext>
            </a:extLst>
          </p:cNvPr>
          <p:cNvPicPr>
            <a:picLocks noChangeAspect="1"/>
          </p:cNvPicPr>
          <p:nvPr/>
        </p:nvPicPr>
        <p:blipFill rotWithShape="1">
          <a:blip r:embed="rId5"/>
          <a:srcRect l="13179" t="28932" r="13421" b="14427"/>
          <a:stretch/>
        </p:blipFill>
        <p:spPr>
          <a:xfrm>
            <a:off x="0" y="3705601"/>
            <a:ext cx="9143999" cy="2594936"/>
          </a:xfrm>
          <a:prstGeom prst="rect">
            <a:avLst/>
          </a:prstGeom>
        </p:spPr>
      </p:pic>
      <p:pic>
        <p:nvPicPr>
          <p:cNvPr id="15" name="Imagen 14">
            <a:extLst>
              <a:ext uri="{FF2B5EF4-FFF2-40B4-BE49-F238E27FC236}">
                <a16:creationId xmlns:a16="http://schemas.microsoft.com/office/drawing/2014/main" id="{B2FF6420-4889-4CB2-972F-E9F77E7E772D}"/>
              </a:ext>
            </a:extLst>
          </p:cNvPr>
          <p:cNvPicPr>
            <a:picLocks noChangeAspect="1"/>
          </p:cNvPicPr>
          <p:nvPr/>
        </p:nvPicPr>
        <p:blipFill rotWithShape="1">
          <a:blip r:embed="rId6"/>
          <a:srcRect l="31209" t="58893" r="29584" b="30906"/>
          <a:stretch/>
        </p:blipFill>
        <p:spPr>
          <a:xfrm>
            <a:off x="0" y="6300536"/>
            <a:ext cx="9144000" cy="938463"/>
          </a:xfrm>
          <a:prstGeom prst="rect">
            <a:avLst/>
          </a:prstGeom>
        </p:spPr>
      </p:pic>
    </p:spTree>
    <p:extLst>
      <p:ext uri="{BB962C8B-B14F-4D97-AF65-F5344CB8AC3E}">
        <p14:creationId xmlns:p14="http://schemas.microsoft.com/office/powerpoint/2010/main" val="4250031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52320" y="215522"/>
            <a:ext cx="6840855" cy="647701"/>
            <a:chOff x="2019300" y="0"/>
            <a:chExt cx="6840855" cy="1163955"/>
          </a:xfrm>
          <a:solidFill>
            <a:schemeClr val="tx1"/>
          </a:solidFill>
          <a:effectLst>
            <a:glow rad="63500">
              <a:schemeClr val="accent6">
                <a:satMod val="175000"/>
                <a:alpha val="40000"/>
              </a:schemeClr>
            </a:glow>
          </a:effectLst>
        </p:grpSpPr>
        <p:sp>
          <p:nvSpPr>
            <p:cNvPr id="3" name="object 3"/>
            <p:cNvSpPr/>
            <p:nvPr/>
          </p:nvSpPr>
          <p:spPr>
            <a:xfrm>
              <a:off x="2019300" y="0"/>
              <a:ext cx="6840728" cy="1163827"/>
            </a:xfrm>
            <a:prstGeom prst="rect">
              <a:avLst/>
            </a:prstGeom>
            <a:grpFill/>
          </p:spPr>
          <p:txBody>
            <a:bodyPr wrap="square" lIns="0" tIns="0" rIns="0" bIns="0" rtlCol="0"/>
            <a:lstStyle/>
            <a:p>
              <a:endParaRPr/>
            </a:p>
          </p:txBody>
        </p:sp>
        <p:sp>
          <p:nvSpPr>
            <p:cNvPr id="4" name="object 4"/>
            <p:cNvSpPr/>
            <p:nvPr/>
          </p:nvSpPr>
          <p:spPr>
            <a:xfrm>
              <a:off x="2268220" y="187960"/>
              <a:ext cx="6347460" cy="731520"/>
            </a:xfrm>
            <a:custGeom>
              <a:avLst/>
              <a:gdLst/>
              <a:ahLst/>
              <a:cxnLst/>
              <a:rect l="l" t="t" r="r" b="b"/>
              <a:pathLst>
                <a:path w="6347459" h="731519">
                  <a:moveTo>
                    <a:pt x="6347459" y="0"/>
                  </a:moveTo>
                  <a:lnTo>
                    <a:pt x="0" y="0"/>
                  </a:lnTo>
                  <a:lnTo>
                    <a:pt x="0" y="731520"/>
                  </a:lnTo>
                  <a:lnTo>
                    <a:pt x="6347459" y="731520"/>
                  </a:lnTo>
                  <a:lnTo>
                    <a:pt x="6347459" y="0"/>
                  </a:lnTo>
                  <a:close/>
                </a:path>
              </a:pathLst>
            </a:custGeom>
            <a:grpFill/>
          </p:spPr>
          <p:txBody>
            <a:bodyPr wrap="square" lIns="0" tIns="0" rIns="0" bIns="0" rtlCol="0"/>
            <a:lstStyle/>
            <a:p>
              <a:endParaRPr/>
            </a:p>
          </p:txBody>
        </p:sp>
        <p:sp>
          <p:nvSpPr>
            <p:cNvPr id="5" name="object 5"/>
            <p:cNvSpPr/>
            <p:nvPr/>
          </p:nvSpPr>
          <p:spPr>
            <a:xfrm>
              <a:off x="2265679" y="185420"/>
              <a:ext cx="6352540" cy="736600"/>
            </a:xfrm>
            <a:custGeom>
              <a:avLst/>
              <a:gdLst/>
              <a:ahLst/>
              <a:cxnLst/>
              <a:rect l="l" t="t" r="r" b="b"/>
              <a:pathLst>
                <a:path w="6352540" h="736600">
                  <a:moveTo>
                    <a:pt x="0" y="701675"/>
                  </a:moveTo>
                  <a:lnTo>
                    <a:pt x="0" y="736600"/>
                  </a:lnTo>
                  <a:lnTo>
                    <a:pt x="34925" y="736600"/>
                  </a:lnTo>
                  <a:lnTo>
                    <a:pt x="0" y="701675"/>
                  </a:lnTo>
                  <a:close/>
                </a:path>
                <a:path w="6352540" h="736600">
                  <a:moveTo>
                    <a:pt x="34925" y="0"/>
                  </a:moveTo>
                  <a:lnTo>
                    <a:pt x="0" y="34925"/>
                  </a:lnTo>
                  <a:lnTo>
                    <a:pt x="0" y="701675"/>
                  </a:lnTo>
                  <a:lnTo>
                    <a:pt x="34925" y="736600"/>
                  </a:lnTo>
                  <a:lnTo>
                    <a:pt x="34925" y="0"/>
                  </a:lnTo>
                  <a:close/>
                </a:path>
                <a:path w="6352540" h="736600">
                  <a:moveTo>
                    <a:pt x="6317615" y="701675"/>
                  </a:moveTo>
                  <a:lnTo>
                    <a:pt x="34925" y="701675"/>
                  </a:lnTo>
                  <a:lnTo>
                    <a:pt x="34925" y="736600"/>
                  </a:lnTo>
                  <a:lnTo>
                    <a:pt x="6317615" y="736600"/>
                  </a:lnTo>
                  <a:lnTo>
                    <a:pt x="6317615" y="701675"/>
                  </a:lnTo>
                  <a:close/>
                </a:path>
                <a:path w="6352540" h="736600">
                  <a:moveTo>
                    <a:pt x="6317615" y="0"/>
                  </a:moveTo>
                  <a:lnTo>
                    <a:pt x="6317615" y="736600"/>
                  </a:lnTo>
                  <a:lnTo>
                    <a:pt x="6352540" y="701675"/>
                  </a:lnTo>
                  <a:lnTo>
                    <a:pt x="6352540" y="34925"/>
                  </a:lnTo>
                  <a:lnTo>
                    <a:pt x="6317615" y="0"/>
                  </a:lnTo>
                  <a:close/>
                </a:path>
                <a:path w="6352540" h="736600">
                  <a:moveTo>
                    <a:pt x="6352540" y="701675"/>
                  </a:moveTo>
                  <a:lnTo>
                    <a:pt x="6317615" y="736600"/>
                  </a:lnTo>
                  <a:lnTo>
                    <a:pt x="6352540" y="736600"/>
                  </a:lnTo>
                  <a:lnTo>
                    <a:pt x="6352540" y="701675"/>
                  </a:lnTo>
                  <a:close/>
                </a:path>
                <a:path w="6352540" h="736600">
                  <a:moveTo>
                    <a:pt x="34925" y="0"/>
                  </a:moveTo>
                  <a:lnTo>
                    <a:pt x="0" y="0"/>
                  </a:lnTo>
                  <a:lnTo>
                    <a:pt x="0" y="34925"/>
                  </a:lnTo>
                  <a:lnTo>
                    <a:pt x="34925" y="0"/>
                  </a:lnTo>
                  <a:close/>
                </a:path>
                <a:path w="6352540" h="736600">
                  <a:moveTo>
                    <a:pt x="6317615" y="0"/>
                  </a:moveTo>
                  <a:lnTo>
                    <a:pt x="34925" y="0"/>
                  </a:lnTo>
                  <a:lnTo>
                    <a:pt x="34925" y="34925"/>
                  </a:lnTo>
                  <a:lnTo>
                    <a:pt x="6317615" y="34925"/>
                  </a:lnTo>
                  <a:lnTo>
                    <a:pt x="6317615" y="0"/>
                  </a:lnTo>
                  <a:close/>
                </a:path>
                <a:path w="6352540" h="736600">
                  <a:moveTo>
                    <a:pt x="6352540" y="0"/>
                  </a:moveTo>
                  <a:lnTo>
                    <a:pt x="6317615" y="0"/>
                  </a:lnTo>
                  <a:lnTo>
                    <a:pt x="6352540" y="34925"/>
                  </a:lnTo>
                  <a:lnTo>
                    <a:pt x="6352540" y="0"/>
                  </a:lnTo>
                  <a:close/>
                </a:path>
              </a:pathLst>
            </a:custGeom>
            <a:grpFill/>
          </p:spPr>
          <p:txBody>
            <a:bodyPr wrap="square" lIns="0" tIns="0" rIns="0" bIns="0" rtlCol="0"/>
            <a:lstStyle/>
            <a:p>
              <a:endParaRPr/>
            </a:p>
          </p:txBody>
        </p:sp>
      </p:grpSp>
      <p:sp>
        <p:nvSpPr>
          <p:cNvPr id="6" name="object 6"/>
          <p:cNvSpPr txBox="1">
            <a:spLocks noGrp="1"/>
          </p:cNvSpPr>
          <p:nvPr>
            <p:ph type="title"/>
          </p:nvPr>
        </p:nvSpPr>
        <p:spPr>
          <a:xfrm>
            <a:off x="2633473" y="233656"/>
            <a:ext cx="6347460" cy="576376"/>
          </a:xfrm>
          <a:prstGeom prst="rect">
            <a:avLst/>
          </a:prstGeom>
        </p:spPr>
        <p:txBody>
          <a:bodyPr vert="horz" wrap="square" lIns="0" tIns="0" rIns="0" bIns="0" rtlCol="0">
            <a:spAutoFit/>
          </a:bodyPr>
          <a:lstStyle/>
          <a:p>
            <a:pPr marL="247015">
              <a:lnSpc>
                <a:spcPts val="4915"/>
              </a:lnSpc>
            </a:pPr>
            <a:r>
              <a:rPr sz="3600" b="1" spc="-455" dirty="0">
                <a:solidFill>
                  <a:schemeClr val="bg1"/>
                </a:solidFill>
                <a:latin typeface="Arial" panose="020B0604020202020204" pitchFamily="34" charset="0"/>
                <a:cs typeface="Arial" panose="020B0604020202020204" pitchFamily="34" charset="0"/>
              </a:rPr>
              <a:t>GESTIÓN</a:t>
            </a:r>
            <a:r>
              <a:rPr sz="3600" b="1" spc="-195" dirty="0">
                <a:solidFill>
                  <a:schemeClr val="bg1"/>
                </a:solidFill>
                <a:latin typeface="Arial" panose="020B0604020202020204" pitchFamily="34" charset="0"/>
                <a:cs typeface="Arial" panose="020B0604020202020204" pitchFamily="34" charset="0"/>
              </a:rPr>
              <a:t> </a:t>
            </a:r>
            <a:r>
              <a:rPr sz="3600" b="1" spc="-405" dirty="0">
                <a:solidFill>
                  <a:schemeClr val="bg1"/>
                </a:solidFill>
                <a:latin typeface="Arial" panose="020B0604020202020204" pitchFamily="34" charset="0"/>
                <a:cs typeface="Arial" panose="020B0604020202020204" pitchFamily="34" charset="0"/>
              </a:rPr>
              <a:t>INSTITUCIONAL</a:t>
            </a:r>
            <a:endParaRPr sz="3600" b="1" dirty="0">
              <a:solidFill>
                <a:schemeClr val="bg1"/>
              </a:solidFill>
              <a:latin typeface="Arial" panose="020B0604020202020204" pitchFamily="34" charset="0"/>
              <a:cs typeface="Arial" panose="020B0604020202020204" pitchFamily="34" charset="0"/>
            </a:endParaRPr>
          </a:p>
        </p:txBody>
      </p:sp>
      <p:sp>
        <p:nvSpPr>
          <p:cNvPr id="8" name="object 8"/>
          <p:cNvSpPr/>
          <p:nvPr/>
        </p:nvSpPr>
        <p:spPr>
          <a:xfrm>
            <a:off x="396240" y="55880"/>
            <a:ext cx="1656080" cy="647700"/>
          </a:xfrm>
          <a:prstGeom prst="rect">
            <a:avLst/>
          </a:prstGeom>
          <a:blipFill>
            <a:blip r:embed="rId2" cstate="print"/>
            <a:stretch>
              <a:fillRect/>
            </a:stretch>
          </a:blipFill>
        </p:spPr>
        <p:txBody>
          <a:bodyPr wrap="square" lIns="0" tIns="0" rIns="0" bIns="0" rtlCol="0"/>
          <a:lstStyle/>
          <a:p>
            <a:endParaRPr/>
          </a:p>
        </p:txBody>
      </p:sp>
      <p:sp>
        <p:nvSpPr>
          <p:cNvPr id="16" name="CuadroTexto 15">
            <a:extLst>
              <a:ext uri="{FF2B5EF4-FFF2-40B4-BE49-F238E27FC236}">
                <a16:creationId xmlns:a16="http://schemas.microsoft.com/office/drawing/2014/main" id="{F3430FB5-9C8D-4C67-BC34-968F69D0E27E}"/>
              </a:ext>
            </a:extLst>
          </p:cNvPr>
          <p:cNvSpPr txBox="1"/>
          <p:nvPr/>
        </p:nvSpPr>
        <p:spPr>
          <a:xfrm>
            <a:off x="7747" y="1272648"/>
            <a:ext cx="8880855" cy="3960058"/>
          </a:xfrm>
          <a:prstGeom prst="rect">
            <a:avLst/>
          </a:prstGeom>
          <a:noFill/>
        </p:spPr>
        <p:txBody>
          <a:bodyPr wrap="square">
            <a:spAutoFit/>
          </a:bodyPr>
          <a:lstStyle/>
          <a:p>
            <a:pPr marL="355600" indent="-342900" algn="just">
              <a:lnSpc>
                <a:spcPct val="100000"/>
              </a:lnSpc>
              <a:spcBef>
                <a:spcPts val="100"/>
              </a:spcBef>
              <a:buFont typeface="Wingdings" panose="05000000000000000000" pitchFamily="2" charset="2"/>
              <a:buChar char="q"/>
            </a:pPr>
            <a:r>
              <a:rPr lang="es-EC" u="sng" spc="-180" dirty="0">
                <a:solidFill>
                  <a:srgbClr val="FFFF00"/>
                </a:solidFill>
                <a:latin typeface="Arial"/>
                <a:cs typeface="Arial"/>
              </a:rPr>
              <a:t>31 de enero </a:t>
            </a:r>
            <a:r>
              <a:rPr lang="es-EC" spc="-180" dirty="0">
                <a:solidFill>
                  <a:schemeClr val="tx1">
                    <a:lumMod val="95000"/>
                  </a:schemeClr>
                </a:solidFill>
                <a:latin typeface="Arial"/>
                <a:cs typeface="Arial"/>
              </a:rPr>
              <a:t>– </a:t>
            </a:r>
            <a:r>
              <a:rPr lang="es-EC" sz="1400" b="1" spc="-180" dirty="0">
                <a:latin typeface="Arial"/>
                <a:cs typeface="Arial"/>
              </a:rPr>
              <a:t>, </a:t>
            </a:r>
            <a:r>
              <a:rPr lang="es-EC" sz="1600" b="1" spc="-180" dirty="0">
                <a:latin typeface="+mj-lt"/>
                <a:cs typeface="Arial"/>
              </a:rPr>
              <a:t>Delegado Holger Gualán, </a:t>
            </a:r>
            <a:r>
              <a:rPr lang="es-MX" sz="1400" b="1" dirty="0"/>
              <a:t>Conocimiento y aprobación del “PROGRAMA DE FORTALECIMIENTO DE LA GESTIÓN INSTITUCIONAL DE LAS INSTANCIAS DESCONCENTRADAS PROVINCIALES”, PERIODO: 2024 – 2026, para operativizar la entrega de los recursos económicos, por la vía de la asistencia técnica, y sus adjuntos como son: programa, formatos y reglamentación, ordenado en la última sesión del 2023, llevado a efecto en Galápagos; </a:t>
            </a:r>
            <a:r>
              <a:rPr lang="es-EC" sz="1400" b="1" spc="-180" dirty="0">
                <a:solidFill>
                  <a:srgbClr val="FFFF00"/>
                </a:solidFill>
                <a:latin typeface="Arial"/>
                <a:cs typeface="Arial"/>
              </a:rPr>
              <a:t> </a:t>
            </a:r>
            <a:endParaRPr lang="es-EC" sz="1800" b="1" spc="-180" dirty="0">
              <a:solidFill>
                <a:srgbClr val="FFFF00"/>
              </a:solidFill>
              <a:latin typeface="Arial"/>
              <a:cs typeface="Arial"/>
            </a:endParaRPr>
          </a:p>
          <a:p>
            <a:pPr marL="355600" indent="-342900" algn="just">
              <a:lnSpc>
                <a:spcPct val="100000"/>
              </a:lnSpc>
              <a:spcBef>
                <a:spcPts val="100"/>
              </a:spcBef>
              <a:buFont typeface="Wingdings" panose="05000000000000000000" pitchFamily="2" charset="2"/>
              <a:buChar char="q"/>
            </a:pPr>
            <a:r>
              <a:rPr lang="es-EC" u="sng" spc="-180" dirty="0">
                <a:solidFill>
                  <a:srgbClr val="FFFF00"/>
                </a:solidFill>
                <a:latin typeface="Arial"/>
                <a:cs typeface="Arial"/>
              </a:rPr>
              <a:t>5 de abril – Quito </a:t>
            </a:r>
            <a:r>
              <a:rPr lang="es-MX" sz="1600" b="1" dirty="0"/>
              <a:t>Análisis del resultado de la reunión mantenida entre el CONAGOPARE, sus Instancias Provinciales, y representantes del Ejecutivo, respecto a revisar las asignaciones presupuestarias del Acuerdo No. 007-2024 expedido por el Ministerio de Economía y Finanzas.</a:t>
            </a:r>
            <a:endParaRPr lang="es-EC" sz="1600" b="1" spc="-180" dirty="0">
              <a:solidFill>
                <a:srgbClr val="FFFF00"/>
              </a:solidFill>
              <a:latin typeface="Arial"/>
              <a:cs typeface="Arial"/>
            </a:endParaRPr>
          </a:p>
          <a:p>
            <a:pPr marL="355600" indent="-342900">
              <a:lnSpc>
                <a:spcPct val="100000"/>
              </a:lnSpc>
              <a:spcBef>
                <a:spcPts val="100"/>
              </a:spcBef>
              <a:buFont typeface="Wingdings" panose="05000000000000000000" pitchFamily="2" charset="2"/>
              <a:buChar char="q"/>
            </a:pPr>
            <a:r>
              <a:rPr lang="es-EC" u="sng" spc="-180" dirty="0">
                <a:solidFill>
                  <a:srgbClr val="FFFF00"/>
                </a:solidFill>
                <a:latin typeface="Arial"/>
                <a:cs typeface="Arial"/>
              </a:rPr>
              <a:t>8 de noviembre-Virtual . </a:t>
            </a:r>
            <a:r>
              <a:rPr lang="es-MX" b="1" dirty="0"/>
              <a:t>Socialización de las posibles actividades para construir el Plan Operativo Anual (POA – 2025).</a:t>
            </a:r>
            <a:endParaRPr lang="es-EC" b="1" spc="-180" dirty="0">
              <a:solidFill>
                <a:srgbClr val="FFFF00"/>
              </a:solidFill>
              <a:latin typeface="Arial"/>
              <a:cs typeface="Arial"/>
            </a:endParaRPr>
          </a:p>
          <a:p>
            <a:pPr marL="355600" indent="-342900" algn="just">
              <a:lnSpc>
                <a:spcPct val="100000"/>
              </a:lnSpc>
              <a:spcBef>
                <a:spcPts val="100"/>
              </a:spcBef>
              <a:buFont typeface="Wingdings" panose="05000000000000000000" pitchFamily="2" charset="2"/>
              <a:buChar char="q"/>
            </a:pPr>
            <a:r>
              <a:rPr lang="es-EC" sz="1800" u="sng" spc="-180" dirty="0">
                <a:solidFill>
                  <a:srgbClr val="FFFF00"/>
                </a:solidFill>
                <a:latin typeface="Arial"/>
                <a:cs typeface="Arial"/>
              </a:rPr>
              <a:t>17 de diciembre-virtual </a:t>
            </a:r>
            <a:r>
              <a:rPr lang="es-MX" b="1" dirty="0"/>
              <a:t>Análisis y aprobación del proyecto de Presupuesto Institucional y Plan Operativo Anual, para el ejercicio fiscal 2025 del CONAGOPARE Nacional.</a:t>
            </a:r>
            <a:endParaRPr lang="es-EC" sz="1800" b="1" spc="-180" dirty="0">
              <a:solidFill>
                <a:srgbClr val="FFFF00"/>
              </a:solidFill>
              <a:latin typeface="Arial"/>
              <a:cs typeface="Arial"/>
            </a:endParaRPr>
          </a:p>
          <a:p>
            <a:pPr marL="355600" indent="-342900">
              <a:lnSpc>
                <a:spcPct val="100000"/>
              </a:lnSpc>
              <a:spcBef>
                <a:spcPts val="100"/>
              </a:spcBef>
              <a:buFont typeface="Wingdings" panose="05000000000000000000" pitchFamily="2" charset="2"/>
              <a:buChar char="q"/>
            </a:pPr>
            <a:endParaRPr lang="es-EC" spc="-180" dirty="0">
              <a:solidFill>
                <a:srgbClr val="FFFF00"/>
              </a:solidFill>
              <a:cs typeface="Arial"/>
            </a:endParaRPr>
          </a:p>
        </p:txBody>
      </p:sp>
      <p:sp>
        <p:nvSpPr>
          <p:cNvPr id="18" name="CuadroTexto 17">
            <a:extLst>
              <a:ext uri="{FF2B5EF4-FFF2-40B4-BE49-F238E27FC236}">
                <a16:creationId xmlns:a16="http://schemas.microsoft.com/office/drawing/2014/main" id="{E53284E4-BB8F-450D-B3E8-FB085E88148A}"/>
              </a:ext>
            </a:extLst>
          </p:cNvPr>
          <p:cNvSpPr txBox="1"/>
          <p:nvPr/>
        </p:nvSpPr>
        <p:spPr>
          <a:xfrm>
            <a:off x="3213219" y="966332"/>
            <a:ext cx="4993480" cy="369332"/>
          </a:xfrm>
          <a:prstGeom prst="rect">
            <a:avLst/>
          </a:prstGeom>
          <a:noFill/>
        </p:spPr>
        <p:txBody>
          <a:bodyPr wrap="square">
            <a:spAutoFit/>
          </a:bodyPr>
          <a:lstStyle/>
          <a:p>
            <a:pPr marL="12700">
              <a:lnSpc>
                <a:spcPct val="100000"/>
              </a:lnSpc>
              <a:spcBef>
                <a:spcPts val="100"/>
              </a:spcBef>
            </a:pPr>
            <a:r>
              <a:rPr lang="es-EC" sz="1800" b="1" u="sng" spc="-180" dirty="0">
                <a:solidFill>
                  <a:srgbClr val="FFFF00"/>
                </a:solidFill>
                <a:latin typeface="Arial"/>
                <a:cs typeface="Arial"/>
              </a:rPr>
              <a:t>ASAMBLEAS</a:t>
            </a:r>
            <a:r>
              <a:rPr lang="es-EC" sz="1800" b="1" u="sng" spc="-140" dirty="0">
                <a:solidFill>
                  <a:srgbClr val="FFFF00"/>
                </a:solidFill>
                <a:latin typeface="Arial"/>
                <a:cs typeface="Arial"/>
              </a:rPr>
              <a:t> </a:t>
            </a:r>
            <a:r>
              <a:rPr lang="es-EC" sz="1800" b="1" u="sng" spc="-180" dirty="0">
                <a:solidFill>
                  <a:srgbClr val="FFFF00"/>
                </a:solidFill>
                <a:latin typeface="Arial"/>
                <a:cs typeface="Arial"/>
              </a:rPr>
              <a:t>NACIONALES</a:t>
            </a:r>
          </a:p>
        </p:txBody>
      </p:sp>
      <p:pic>
        <p:nvPicPr>
          <p:cNvPr id="7" name="Picture 2" descr="Puede ser una imagen de 4 personas y texto que dice &quot;gopare uis conagopare DELEGADO Sr. Holguer Gualán ZAMORA&quot;">
            <a:extLst>
              <a:ext uri="{FF2B5EF4-FFF2-40B4-BE49-F238E27FC236}">
                <a16:creationId xmlns:a16="http://schemas.microsoft.com/office/drawing/2014/main" id="{14A5A63E-80D1-40F0-B735-F8DAC7C39F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7628" y="4913607"/>
            <a:ext cx="2987802" cy="17763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9" name="Picture 2" descr="Puede ser una imagen de 13 personas, personas estudiando, sala de prensa y texto">
            <a:extLst>
              <a:ext uri="{FF2B5EF4-FFF2-40B4-BE49-F238E27FC236}">
                <a16:creationId xmlns:a16="http://schemas.microsoft.com/office/drawing/2014/main" id="{24AA4A97-D53F-4DF7-B414-3DA3A7D7E6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608" y="4909537"/>
            <a:ext cx="3173730" cy="1714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5A4E4D-179A-4ABB-90CC-5830C731C626}"/>
              </a:ext>
            </a:extLst>
          </p:cNvPr>
          <p:cNvSpPr>
            <a:spLocks noGrp="1"/>
          </p:cNvSpPr>
          <p:nvPr>
            <p:ph idx="1"/>
          </p:nvPr>
        </p:nvSpPr>
        <p:spPr>
          <a:xfrm>
            <a:off x="457200" y="2129119"/>
            <a:ext cx="6711654" cy="4195481"/>
          </a:xfrm>
        </p:spPr>
        <p:txBody>
          <a:bodyPr>
            <a:normAutofit/>
          </a:bodyPr>
          <a:lstStyle/>
          <a:p>
            <a:pPr marL="0" indent="0">
              <a:buNone/>
            </a:pPr>
            <a:r>
              <a:rPr lang="es-MX" sz="8000" b="1" dirty="0">
                <a:solidFill>
                  <a:schemeClr val="bg1"/>
                </a:solidFill>
              </a:rPr>
              <a:t> </a:t>
            </a:r>
            <a:endParaRPr lang="es-EC" sz="8000" b="1" dirty="0">
              <a:solidFill>
                <a:schemeClr val="bg1"/>
              </a:solidFill>
            </a:endParaRPr>
          </a:p>
        </p:txBody>
      </p:sp>
      <p:sp>
        <p:nvSpPr>
          <p:cNvPr id="4" name="object 7">
            <a:extLst>
              <a:ext uri="{FF2B5EF4-FFF2-40B4-BE49-F238E27FC236}">
                <a16:creationId xmlns:a16="http://schemas.microsoft.com/office/drawing/2014/main" id="{FECE45DD-A65A-4C16-81E3-BC0392B46978}"/>
              </a:ext>
            </a:extLst>
          </p:cNvPr>
          <p:cNvSpPr/>
          <p:nvPr/>
        </p:nvSpPr>
        <p:spPr>
          <a:xfrm>
            <a:off x="0" y="1"/>
            <a:ext cx="1828800" cy="762000"/>
          </a:xfrm>
          <a:prstGeom prst="rect">
            <a:avLst/>
          </a:prstGeom>
          <a:blipFill>
            <a:blip r:embed="rId2" cstate="print"/>
            <a:stretch>
              <a:fillRect/>
            </a:stretch>
          </a:blipFill>
        </p:spPr>
        <p:txBody>
          <a:bodyPr wrap="square" lIns="0" tIns="0" rIns="0" bIns="0" rtlCol="0"/>
          <a:lstStyle/>
          <a:p>
            <a:endParaRPr/>
          </a:p>
        </p:txBody>
      </p:sp>
      <p:sp>
        <p:nvSpPr>
          <p:cNvPr id="9" name="Rectángulo 8">
            <a:extLst>
              <a:ext uri="{FF2B5EF4-FFF2-40B4-BE49-F238E27FC236}">
                <a16:creationId xmlns:a16="http://schemas.microsoft.com/office/drawing/2014/main" id="{373926BF-C4FC-4A66-8A67-EA8CE19E2D76}"/>
              </a:ext>
            </a:extLst>
          </p:cNvPr>
          <p:cNvSpPr/>
          <p:nvPr/>
        </p:nvSpPr>
        <p:spPr>
          <a:xfrm>
            <a:off x="2286000" y="0"/>
            <a:ext cx="4267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ÁREA TÉCNICA/PROYECTOS</a:t>
            </a:r>
            <a:endParaRPr lang="es-EC" b="1" dirty="0"/>
          </a:p>
        </p:txBody>
      </p:sp>
      <p:pic>
        <p:nvPicPr>
          <p:cNvPr id="7" name="Imagen 6">
            <a:extLst>
              <a:ext uri="{FF2B5EF4-FFF2-40B4-BE49-F238E27FC236}">
                <a16:creationId xmlns:a16="http://schemas.microsoft.com/office/drawing/2014/main" id="{5A42A80B-750B-4CB1-884B-F3829CAF541F}"/>
              </a:ext>
            </a:extLst>
          </p:cNvPr>
          <p:cNvPicPr>
            <a:picLocks noChangeAspect="1"/>
          </p:cNvPicPr>
          <p:nvPr/>
        </p:nvPicPr>
        <p:blipFill rotWithShape="1">
          <a:blip r:embed="rId3"/>
          <a:srcRect l="28333" t="29248" r="30000" b="8498"/>
          <a:stretch/>
        </p:blipFill>
        <p:spPr>
          <a:xfrm>
            <a:off x="0" y="550889"/>
            <a:ext cx="9067800" cy="6095997"/>
          </a:xfrm>
          <a:prstGeom prst="rect">
            <a:avLst/>
          </a:prstGeom>
        </p:spPr>
      </p:pic>
    </p:spTree>
    <p:extLst>
      <p:ext uri="{BB962C8B-B14F-4D97-AF65-F5344CB8AC3E}">
        <p14:creationId xmlns:p14="http://schemas.microsoft.com/office/powerpoint/2010/main" val="1823415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5A4E4D-179A-4ABB-90CC-5830C731C626}"/>
              </a:ext>
            </a:extLst>
          </p:cNvPr>
          <p:cNvSpPr>
            <a:spLocks noGrp="1"/>
          </p:cNvSpPr>
          <p:nvPr>
            <p:ph idx="1"/>
          </p:nvPr>
        </p:nvSpPr>
        <p:spPr>
          <a:xfrm>
            <a:off x="304800" y="1331259"/>
            <a:ext cx="8229600" cy="4195481"/>
          </a:xfrm>
        </p:spPr>
        <p:txBody>
          <a:bodyPr>
            <a:normAutofit/>
          </a:bodyPr>
          <a:lstStyle/>
          <a:p>
            <a:pPr marL="0" indent="0">
              <a:buNone/>
            </a:pPr>
            <a:r>
              <a:rPr lang="es-MX" sz="8000" b="1" dirty="0">
                <a:solidFill>
                  <a:schemeClr val="bg1"/>
                </a:solidFill>
              </a:rPr>
              <a:t> </a:t>
            </a:r>
            <a:endParaRPr lang="es-EC" sz="8000" b="1" dirty="0">
              <a:solidFill>
                <a:schemeClr val="bg1"/>
              </a:solidFill>
            </a:endParaRPr>
          </a:p>
        </p:txBody>
      </p:sp>
      <p:sp>
        <p:nvSpPr>
          <p:cNvPr id="4" name="object 7">
            <a:extLst>
              <a:ext uri="{FF2B5EF4-FFF2-40B4-BE49-F238E27FC236}">
                <a16:creationId xmlns:a16="http://schemas.microsoft.com/office/drawing/2014/main" id="{FECE45DD-A65A-4C16-81E3-BC0392B46978}"/>
              </a:ext>
            </a:extLst>
          </p:cNvPr>
          <p:cNvSpPr/>
          <p:nvPr/>
        </p:nvSpPr>
        <p:spPr>
          <a:xfrm>
            <a:off x="0" y="1"/>
            <a:ext cx="1828800" cy="762000"/>
          </a:xfrm>
          <a:prstGeom prst="rect">
            <a:avLst/>
          </a:prstGeom>
          <a:blipFill>
            <a:blip r:embed="rId2" cstate="print"/>
            <a:stretch>
              <a:fillRect/>
            </a:stretch>
          </a:blipFill>
        </p:spPr>
        <p:txBody>
          <a:bodyPr wrap="square" lIns="0" tIns="0" rIns="0" bIns="0" rtlCol="0"/>
          <a:lstStyle/>
          <a:p>
            <a:endParaRPr/>
          </a:p>
        </p:txBody>
      </p:sp>
      <p:sp>
        <p:nvSpPr>
          <p:cNvPr id="9" name="Rectángulo 8">
            <a:extLst>
              <a:ext uri="{FF2B5EF4-FFF2-40B4-BE49-F238E27FC236}">
                <a16:creationId xmlns:a16="http://schemas.microsoft.com/office/drawing/2014/main" id="{373926BF-C4FC-4A66-8A67-EA8CE19E2D76}"/>
              </a:ext>
            </a:extLst>
          </p:cNvPr>
          <p:cNvSpPr/>
          <p:nvPr/>
        </p:nvSpPr>
        <p:spPr>
          <a:xfrm>
            <a:off x="2286000" y="0"/>
            <a:ext cx="4267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ÁREA JURÍDICA/ PROCESOS LEGALES</a:t>
            </a:r>
            <a:endParaRPr lang="es-EC" b="1" dirty="0"/>
          </a:p>
        </p:txBody>
      </p:sp>
      <p:graphicFrame>
        <p:nvGraphicFramePr>
          <p:cNvPr id="2" name="Tabla 1">
            <a:extLst>
              <a:ext uri="{FF2B5EF4-FFF2-40B4-BE49-F238E27FC236}">
                <a16:creationId xmlns:a16="http://schemas.microsoft.com/office/drawing/2014/main" id="{9D531614-2109-4C63-B93C-27BBA4883EA0}"/>
              </a:ext>
            </a:extLst>
          </p:cNvPr>
          <p:cNvGraphicFramePr>
            <a:graphicFrameLocks noGrp="1"/>
          </p:cNvGraphicFramePr>
          <p:nvPr>
            <p:extLst>
              <p:ext uri="{D42A27DB-BD31-4B8C-83A1-F6EECF244321}">
                <p14:modId xmlns:p14="http://schemas.microsoft.com/office/powerpoint/2010/main" val="3521418121"/>
              </p:ext>
            </p:extLst>
          </p:nvPr>
        </p:nvGraphicFramePr>
        <p:xfrm>
          <a:off x="0" y="1066800"/>
          <a:ext cx="5772463" cy="5117084"/>
        </p:xfrm>
        <a:graphic>
          <a:graphicData uri="http://schemas.openxmlformats.org/drawingml/2006/table">
            <a:tbl>
              <a:tblPr firstRow="1" firstCol="1" bandRow="1">
                <a:tableStyleId>{5C22544A-7EE6-4342-B048-85BDC9FD1C3A}</a:tableStyleId>
              </a:tblPr>
              <a:tblGrid>
                <a:gridCol w="404099">
                  <a:extLst>
                    <a:ext uri="{9D8B030D-6E8A-4147-A177-3AD203B41FA5}">
                      <a16:colId xmlns:a16="http://schemas.microsoft.com/office/drawing/2014/main" val="1637174234"/>
                    </a:ext>
                  </a:extLst>
                </a:gridCol>
                <a:gridCol w="2332394">
                  <a:extLst>
                    <a:ext uri="{9D8B030D-6E8A-4147-A177-3AD203B41FA5}">
                      <a16:colId xmlns:a16="http://schemas.microsoft.com/office/drawing/2014/main" val="131040335"/>
                    </a:ext>
                  </a:extLst>
                </a:gridCol>
                <a:gridCol w="684225">
                  <a:extLst>
                    <a:ext uri="{9D8B030D-6E8A-4147-A177-3AD203B41FA5}">
                      <a16:colId xmlns:a16="http://schemas.microsoft.com/office/drawing/2014/main" val="3763588484"/>
                    </a:ext>
                  </a:extLst>
                </a:gridCol>
                <a:gridCol w="1229031">
                  <a:extLst>
                    <a:ext uri="{9D8B030D-6E8A-4147-A177-3AD203B41FA5}">
                      <a16:colId xmlns:a16="http://schemas.microsoft.com/office/drawing/2014/main" val="72686203"/>
                    </a:ext>
                  </a:extLst>
                </a:gridCol>
                <a:gridCol w="1122714">
                  <a:extLst>
                    <a:ext uri="{9D8B030D-6E8A-4147-A177-3AD203B41FA5}">
                      <a16:colId xmlns:a16="http://schemas.microsoft.com/office/drawing/2014/main" val="3866889106"/>
                    </a:ext>
                  </a:extLst>
                </a:gridCol>
              </a:tblGrid>
              <a:tr h="237011">
                <a:tc>
                  <a:txBody>
                    <a:bodyPr/>
                    <a:lstStyle/>
                    <a:p>
                      <a:pPr>
                        <a:lnSpc>
                          <a:spcPct val="115000"/>
                        </a:lnSpc>
                        <a:spcAft>
                          <a:spcPts val="1000"/>
                        </a:spcAft>
                      </a:pPr>
                      <a:r>
                        <a:rPr lang="es-ES" sz="1100">
                          <a:effectLst/>
                        </a:rPr>
                        <a:t>Nro.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Detalle  de procesos judiciales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Cantidad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Gad parroquiales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Resultado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0262153"/>
                  </a:ext>
                </a:extLst>
              </a:tr>
              <a:tr h="479397">
                <a:tc>
                  <a:txBody>
                    <a:bodyPr/>
                    <a:lstStyle/>
                    <a:p>
                      <a:pPr>
                        <a:lnSpc>
                          <a:spcPct val="115000"/>
                        </a:lnSpc>
                        <a:spcAft>
                          <a:spcPts val="1000"/>
                        </a:spcAft>
                      </a:pPr>
                      <a:r>
                        <a:rPr lang="es-ES"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Audiencias en el tribunal Contencioso Administrativo de la ciudad de Loja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San Francisco del Vergel / Valladolid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1 proceso sentenciado y 1 en proceso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956068"/>
                  </a:ext>
                </a:extLst>
              </a:tr>
              <a:tr h="419859">
                <a:tc>
                  <a:txBody>
                    <a:bodyPr/>
                    <a:lstStyle/>
                    <a:p>
                      <a:pPr>
                        <a:lnSpc>
                          <a:spcPct val="115000"/>
                        </a:lnSpc>
                        <a:spcAft>
                          <a:spcPts val="1000"/>
                        </a:spcAft>
                      </a:pPr>
                      <a:r>
                        <a:rPr lang="es-ES"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Audiencia Unidad Multicompetente de Centinela del Cóndor  acción de protección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dirty="0">
                          <a:effectLst/>
                        </a:rPr>
                        <a:t>Zurmi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dirty="0">
                          <a:effectLst/>
                        </a:rPr>
                        <a:t>Archivado en segunda instancia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2436259"/>
                  </a:ext>
                </a:extLst>
              </a:tr>
              <a:tr h="562922">
                <a:tc>
                  <a:txBody>
                    <a:bodyPr/>
                    <a:lstStyle/>
                    <a:p>
                      <a:pPr>
                        <a:lnSpc>
                          <a:spcPct val="115000"/>
                        </a:lnSpc>
                        <a:spcAft>
                          <a:spcPts val="1000"/>
                        </a:spcAft>
                      </a:pPr>
                      <a:r>
                        <a:rPr lang="es-ES"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Audiencia Procuraduría General del Estado en la ciudad de Loja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Chito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Solucionado por acuerdo de pago a proveedor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4183078"/>
                  </a:ext>
                </a:extLst>
              </a:tr>
              <a:tr h="562922">
                <a:tc>
                  <a:txBody>
                    <a:bodyPr/>
                    <a:lstStyle/>
                    <a:p>
                      <a:pPr>
                        <a:lnSpc>
                          <a:spcPct val="115000"/>
                        </a:lnSpc>
                        <a:spcAft>
                          <a:spcPts val="1000"/>
                        </a:spcAft>
                      </a:pPr>
                      <a:r>
                        <a:rPr lang="es-ES"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Audiencia Unidad Judicial de Chinchipe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San Francisco del Vergel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En proceso audiencia para el 27 de agosto del 2025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5289260"/>
                  </a:ext>
                </a:extLst>
              </a:tr>
              <a:tr h="317842">
                <a:tc>
                  <a:txBody>
                    <a:bodyPr/>
                    <a:lstStyle/>
                    <a:p>
                      <a:pPr>
                        <a:lnSpc>
                          <a:spcPct val="115000"/>
                        </a:lnSpc>
                        <a:spcAft>
                          <a:spcPts val="1000"/>
                        </a:spcAft>
                      </a:pPr>
                      <a:r>
                        <a:rPr lang="es-ES"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Audiencias en la Unidad Judicial Multicompetente de Yantzaza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Los Encuentros y La Paz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1 archivado y 1 en proceso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0531287"/>
                  </a:ext>
                </a:extLst>
              </a:tr>
              <a:tr h="849048">
                <a:tc>
                  <a:txBody>
                    <a:bodyPr/>
                    <a:lstStyle/>
                    <a:p>
                      <a:pPr>
                        <a:lnSpc>
                          <a:spcPct val="115000"/>
                        </a:lnSpc>
                        <a:spcAft>
                          <a:spcPts val="1000"/>
                        </a:spcAft>
                      </a:pPr>
                      <a:r>
                        <a:rPr lang="es-ES"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Audiencias de Mediación Consejo de la Judicatura de Yantzaza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Los Encuentros y La Paz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dirty="0">
                          <a:effectLst/>
                        </a:rPr>
                        <a:t>Solucionado con actas de acuerdo de pagos de derechos laborales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8955555"/>
                  </a:ext>
                </a:extLst>
              </a:tr>
            </a:tbl>
          </a:graphicData>
        </a:graphic>
      </p:graphicFrame>
      <p:pic>
        <p:nvPicPr>
          <p:cNvPr id="6" name="Picture 2" descr="Puede ser una imagen de 2 personas y texto">
            <a:extLst>
              <a:ext uri="{FF2B5EF4-FFF2-40B4-BE49-F238E27FC236}">
                <a16:creationId xmlns:a16="http://schemas.microsoft.com/office/drawing/2014/main" id="{CE240443-291E-43D8-AADF-20EB9952DB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263" y="1638299"/>
            <a:ext cx="2976924"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18729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5A4E4D-179A-4ABB-90CC-5830C731C626}"/>
              </a:ext>
            </a:extLst>
          </p:cNvPr>
          <p:cNvSpPr>
            <a:spLocks noGrp="1"/>
          </p:cNvSpPr>
          <p:nvPr>
            <p:ph idx="1"/>
          </p:nvPr>
        </p:nvSpPr>
        <p:spPr>
          <a:xfrm>
            <a:off x="304800" y="1331259"/>
            <a:ext cx="8229600" cy="4195481"/>
          </a:xfrm>
        </p:spPr>
        <p:txBody>
          <a:bodyPr>
            <a:normAutofit/>
          </a:bodyPr>
          <a:lstStyle/>
          <a:p>
            <a:pPr marL="0" indent="0">
              <a:buNone/>
            </a:pPr>
            <a:r>
              <a:rPr lang="es-MX" sz="8000" b="1" dirty="0">
                <a:solidFill>
                  <a:schemeClr val="bg1"/>
                </a:solidFill>
              </a:rPr>
              <a:t> </a:t>
            </a:r>
            <a:endParaRPr lang="es-EC" sz="8000" b="1" dirty="0">
              <a:solidFill>
                <a:schemeClr val="bg1"/>
              </a:solidFill>
            </a:endParaRPr>
          </a:p>
        </p:txBody>
      </p:sp>
      <p:sp>
        <p:nvSpPr>
          <p:cNvPr id="4" name="object 7">
            <a:extLst>
              <a:ext uri="{FF2B5EF4-FFF2-40B4-BE49-F238E27FC236}">
                <a16:creationId xmlns:a16="http://schemas.microsoft.com/office/drawing/2014/main" id="{FECE45DD-A65A-4C16-81E3-BC0392B46978}"/>
              </a:ext>
            </a:extLst>
          </p:cNvPr>
          <p:cNvSpPr/>
          <p:nvPr/>
        </p:nvSpPr>
        <p:spPr>
          <a:xfrm>
            <a:off x="0" y="1"/>
            <a:ext cx="1828800" cy="762000"/>
          </a:xfrm>
          <a:prstGeom prst="rect">
            <a:avLst/>
          </a:prstGeom>
          <a:blipFill>
            <a:blip r:embed="rId2" cstate="print"/>
            <a:stretch>
              <a:fillRect/>
            </a:stretch>
          </a:blipFill>
        </p:spPr>
        <p:txBody>
          <a:bodyPr wrap="square" lIns="0" tIns="0" rIns="0" bIns="0" rtlCol="0"/>
          <a:lstStyle/>
          <a:p>
            <a:endParaRPr/>
          </a:p>
        </p:txBody>
      </p:sp>
      <p:sp>
        <p:nvSpPr>
          <p:cNvPr id="9" name="Rectángulo 8">
            <a:extLst>
              <a:ext uri="{FF2B5EF4-FFF2-40B4-BE49-F238E27FC236}">
                <a16:creationId xmlns:a16="http://schemas.microsoft.com/office/drawing/2014/main" id="{373926BF-C4FC-4A66-8A67-EA8CE19E2D76}"/>
              </a:ext>
            </a:extLst>
          </p:cNvPr>
          <p:cNvSpPr/>
          <p:nvPr/>
        </p:nvSpPr>
        <p:spPr>
          <a:xfrm>
            <a:off x="2286000" y="0"/>
            <a:ext cx="4267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ÁREA JURÍDICA/ PROCESOS LEGALES</a:t>
            </a:r>
            <a:endParaRPr lang="es-EC" b="1" dirty="0"/>
          </a:p>
        </p:txBody>
      </p:sp>
      <p:graphicFrame>
        <p:nvGraphicFramePr>
          <p:cNvPr id="5" name="Tabla 4">
            <a:extLst>
              <a:ext uri="{FF2B5EF4-FFF2-40B4-BE49-F238E27FC236}">
                <a16:creationId xmlns:a16="http://schemas.microsoft.com/office/drawing/2014/main" id="{65334854-2993-45CF-BE20-3C127480B938}"/>
              </a:ext>
            </a:extLst>
          </p:cNvPr>
          <p:cNvGraphicFramePr>
            <a:graphicFrameLocks noGrp="1"/>
          </p:cNvGraphicFramePr>
          <p:nvPr>
            <p:extLst>
              <p:ext uri="{D42A27DB-BD31-4B8C-83A1-F6EECF244321}">
                <p14:modId xmlns:p14="http://schemas.microsoft.com/office/powerpoint/2010/main" val="563488589"/>
              </p:ext>
            </p:extLst>
          </p:nvPr>
        </p:nvGraphicFramePr>
        <p:xfrm>
          <a:off x="304800" y="990601"/>
          <a:ext cx="4874237" cy="5562601"/>
        </p:xfrm>
        <a:graphic>
          <a:graphicData uri="http://schemas.openxmlformats.org/drawingml/2006/table">
            <a:tbl>
              <a:tblPr firstRow="1" firstCol="1" bandRow="1">
                <a:tableStyleId>{5C22544A-7EE6-4342-B048-85BDC9FD1C3A}</a:tableStyleId>
              </a:tblPr>
              <a:tblGrid>
                <a:gridCol w="341219">
                  <a:extLst>
                    <a:ext uri="{9D8B030D-6E8A-4147-A177-3AD203B41FA5}">
                      <a16:colId xmlns:a16="http://schemas.microsoft.com/office/drawing/2014/main" val="3797095997"/>
                    </a:ext>
                  </a:extLst>
                </a:gridCol>
                <a:gridCol w="1969460">
                  <a:extLst>
                    <a:ext uri="{9D8B030D-6E8A-4147-A177-3AD203B41FA5}">
                      <a16:colId xmlns:a16="http://schemas.microsoft.com/office/drawing/2014/main" val="2679563855"/>
                    </a:ext>
                  </a:extLst>
                </a:gridCol>
                <a:gridCol w="571459">
                  <a:extLst>
                    <a:ext uri="{9D8B030D-6E8A-4147-A177-3AD203B41FA5}">
                      <a16:colId xmlns:a16="http://schemas.microsoft.com/office/drawing/2014/main" val="434538167"/>
                    </a:ext>
                  </a:extLst>
                </a:gridCol>
                <a:gridCol w="1044085">
                  <a:extLst>
                    <a:ext uri="{9D8B030D-6E8A-4147-A177-3AD203B41FA5}">
                      <a16:colId xmlns:a16="http://schemas.microsoft.com/office/drawing/2014/main" val="911347289"/>
                    </a:ext>
                  </a:extLst>
                </a:gridCol>
                <a:gridCol w="948014">
                  <a:extLst>
                    <a:ext uri="{9D8B030D-6E8A-4147-A177-3AD203B41FA5}">
                      <a16:colId xmlns:a16="http://schemas.microsoft.com/office/drawing/2014/main" val="2623781565"/>
                    </a:ext>
                  </a:extLst>
                </a:gridCol>
              </a:tblGrid>
              <a:tr h="1613558">
                <a:tc>
                  <a:txBody>
                    <a:bodyPr/>
                    <a:lstStyle/>
                    <a:p>
                      <a:pPr>
                        <a:lnSpc>
                          <a:spcPct val="115000"/>
                        </a:lnSpc>
                        <a:spcAft>
                          <a:spcPts val="1000"/>
                        </a:spcAft>
                      </a:pPr>
                      <a:r>
                        <a:rPr lang="es-ES"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dirty="0">
                          <a:effectLst/>
                        </a:rPr>
                        <a:t>Audiencia de Mediación de Consejo de la Judicatura de Zamora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dirty="0">
                          <a:effectLst/>
                        </a:rPr>
                        <a:t>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San Francisco del Vergel / Nankais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Solucionado los acuerdos de pago a proveedores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2933201"/>
                  </a:ext>
                </a:extLst>
              </a:tr>
              <a:tr h="921724">
                <a:tc>
                  <a:txBody>
                    <a:bodyPr/>
                    <a:lstStyle/>
                    <a:p>
                      <a:pPr>
                        <a:lnSpc>
                          <a:spcPct val="115000"/>
                        </a:lnSpc>
                        <a:spcAft>
                          <a:spcPts val="1000"/>
                        </a:spcAft>
                      </a:pPr>
                      <a:r>
                        <a:rPr lang="es-ES"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Audiencia ante el Corte Provincial de Zamora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Zurmi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A favor del Gad Parroquial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436309"/>
                  </a:ext>
                </a:extLst>
              </a:tr>
              <a:tr h="1108504">
                <a:tc>
                  <a:txBody>
                    <a:bodyPr/>
                    <a:lstStyle/>
                    <a:p>
                      <a:pPr>
                        <a:lnSpc>
                          <a:spcPct val="115000"/>
                        </a:lnSpc>
                        <a:spcAft>
                          <a:spcPts val="1000"/>
                        </a:spcAft>
                      </a:pPr>
                      <a:r>
                        <a:rPr lang="es-ES"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Versiones en Fiscalia de El Pangui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El Guisme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En proceso indagación previa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9609877"/>
                  </a:ext>
                </a:extLst>
              </a:tr>
              <a:tr h="1108504">
                <a:tc>
                  <a:txBody>
                    <a:bodyPr/>
                    <a:lstStyle/>
                    <a:p>
                      <a:pPr>
                        <a:lnSpc>
                          <a:spcPct val="115000"/>
                        </a:lnSpc>
                        <a:spcAft>
                          <a:spcPts val="1000"/>
                        </a:spcAft>
                      </a:pPr>
                      <a:r>
                        <a:rPr lang="es-ES"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Versiones Fiscalía de Palanda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Valladolid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En proceso indagación previa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4180628"/>
                  </a:ext>
                </a:extLst>
              </a:tr>
              <a:tr h="526091">
                <a:tc>
                  <a:txBody>
                    <a:bodyPr/>
                    <a:lstStyle/>
                    <a:p>
                      <a:pPr>
                        <a:lnSpc>
                          <a:spcPct val="115000"/>
                        </a:lnSpc>
                        <a:spcAft>
                          <a:spcPts val="1000"/>
                        </a:spcAft>
                      </a:pPr>
                      <a:r>
                        <a:rPr lang="es-ES" sz="11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Versión Fiscalia de Zamora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Conagopare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Archivado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1647203"/>
                  </a:ext>
                </a:extLst>
              </a:tr>
              <a:tr h="284220">
                <a:tc>
                  <a:txBody>
                    <a:bodyPr/>
                    <a:lstStyle/>
                    <a:p>
                      <a:pPr>
                        <a:lnSpc>
                          <a:spcPct val="115000"/>
                        </a:lnSpc>
                        <a:spcAft>
                          <a:spcPts val="1000"/>
                        </a:spcAft>
                      </a:pPr>
                      <a:r>
                        <a:rPr lang="es-ES"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es-ES" sz="1100">
                          <a:effectLst/>
                        </a:rPr>
                        <a:t>TOTAL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2087967"/>
                  </a:ext>
                </a:extLst>
              </a:tr>
            </a:tbl>
          </a:graphicData>
        </a:graphic>
      </p:graphicFrame>
      <p:pic>
        <p:nvPicPr>
          <p:cNvPr id="6" name="Picture 2" descr="Puede ser una imagen de 4 personas, televisión, sala de prensa y texto">
            <a:extLst>
              <a:ext uri="{FF2B5EF4-FFF2-40B4-BE49-F238E27FC236}">
                <a16:creationId xmlns:a16="http://schemas.microsoft.com/office/drawing/2014/main" id="{1508E8C3-9937-484A-AA3E-65B411BCD1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981201"/>
            <a:ext cx="3660162"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07525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5A4E4D-179A-4ABB-90CC-5830C731C626}"/>
              </a:ext>
            </a:extLst>
          </p:cNvPr>
          <p:cNvSpPr>
            <a:spLocks noGrp="1"/>
          </p:cNvSpPr>
          <p:nvPr>
            <p:ph idx="1"/>
          </p:nvPr>
        </p:nvSpPr>
        <p:spPr>
          <a:xfrm>
            <a:off x="304800" y="1331259"/>
            <a:ext cx="8229600" cy="4195481"/>
          </a:xfrm>
        </p:spPr>
        <p:txBody>
          <a:bodyPr>
            <a:normAutofit/>
          </a:bodyPr>
          <a:lstStyle/>
          <a:p>
            <a:pPr marL="0" indent="0">
              <a:buNone/>
            </a:pPr>
            <a:r>
              <a:rPr lang="es-MX" sz="8000" b="1" dirty="0">
                <a:solidFill>
                  <a:schemeClr val="bg1"/>
                </a:solidFill>
              </a:rPr>
              <a:t> </a:t>
            </a:r>
            <a:endParaRPr lang="es-EC" sz="8000" b="1" dirty="0">
              <a:solidFill>
                <a:schemeClr val="bg1"/>
              </a:solidFill>
            </a:endParaRPr>
          </a:p>
        </p:txBody>
      </p:sp>
      <p:sp>
        <p:nvSpPr>
          <p:cNvPr id="4" name="object 7">
            <a:extLst>
              <a:ext uri="{FF2B5EF4-FFF2-40B4-BE49-F238E27FC236}">
                <a16:creationId xmlns:a16="http://schemas.microsoft.com/office/drawing/2014/main" id="{FECE45DD-A65A-4C16-81E3-BC0392B46978}"/>
              </a:ext>
            </a:extLst>
          </p:cNvPr>
          <p:cNvSpPr/>
          <p:nvPr/>
        </p:nvSpPr>
        <p:spPr>
          <a:xfrm>
            <a:off x="0" y="1"/>
            <a:ext cx="1828800" cy="762000"/>
          </a:xfrm>
          <a:prstGeom prst="rect">
            <a:avLst/>
          </a:prstGeom>
          <a:blipFill>
            <a:blip r:embed="rId2" cstate="print"/>
            <a:stretch>
              <a:fillRect/>
            </a:stretch>
          </a:blipFill>
        </p:spPr>
        <p:txBody>
          <a:bodyPr wrap="square" lIns="0" tIns="0" rIns="0" bIns="0" rtlCol="0"/>
          <a:lstStyle/>
          <a:p>
            <a:endParaRPr/>
          </a:p>
        </p:txBody>
      </p:sp>
      <p:sp>
        <p:nvSpPr>
          <p:cNvPr id="9" name="Rectángulo 8">
            <a:extLst>
              <a:ext uri="{FF2B5EF4-FFF2-40B4-BE49-F238E27FC236}">
                <a16:creationId xmlns:a16="http://schemas.microsoft.com/office/drawing/2014/main" id="{373926BF-C4FC-4A66-8A67-EA8CE19E2D76}"/>
              </a:ext>
            </a:extLst>
          </p:cNvPr>
          <p:cNvSpPr/>
          <p:nvPr/>
        </p:nvSpPr>
        <p:spPr>
          <a:xfrm>
            <a:off x="2286000" y="0"/>
            <a:ext cx="4267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ÁREA JURÍDICA/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VISITAS A TERRITORIO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EC" b="1" dirty="0"/>
          </a:p>
        </p:txBody>
      </p:sp>
      <p:graphicFrame>
        <p:nvGraphicFramePr>
          <p:cNvPr id="2" name="Tabla 1">
            <a:extLst>
              <a:ext uri="{FF2B5EF4-FFF2-40B4-BE49-F238E27FC236}">
                <a16:creationId xmlns:a16="http://schemas.microsoft.com/office/drawing/2014/main" id="{7F1B2DC4-97AD-46ED-A838-7E53D66EEEB8}"/>
              </a:ext>
            </a:extLst>
          </p:cNvPr>
          <p:cNvGraphicFramePr>
            <a:graphicFrameLocks noGrp="1"/>
          </p:cNvGraphicFramePr>
          <p:nvPr>
            <p:extLst>
              <p:ext uri="{D42A27DB-BD31-4B8C-83A1-F6EECF244321}">
                <p14:modId xmlns:p14="http://schemas.microsoft.com/office/powerpoint/2010/main" val="876636680"/>
              </p:ext>
            </p:extLst>
          </p:nvPr>
        </p:nvGraphicFramePr>
        <p:xfrm>
          <a:off x="457201" y="1072301"/>
          <a:ext cx="4648200" cy="5099899"/>
        </p:xfrm>
        <a:graphic>
          <a:graphicData uri="http://schemas.openxmlformats.org/drawingml/2006/table">
            <a:tbl>
              <a:tblPr firstRow="1" firstCol="1" bandRow="1">
                <a:tableStyleId>{5C22544A-7EE6-4342-B048-85BDC9FD1C3A}</a:tableStyleId>
              </a:tblPr>
              <a:tblGrid>
                <a:gridCol w="324869">
                  <a:extLst>
                    <a:ext uri="{9D8B030D-6E8A-4147-A177-3AD203B41FA5}">
                      <a16:colId xmlns:a16="http://schemas.microsoft.com/office/drawing/2014/main" val="162767437"/>
                    </a:ext>
                  </a:extLst>
                </a:gridCol>
                <a:gridCol w="2039248">
                  <a:extLst>
                    <a:ext uri="{9D8B030D-6E8A-4147-A177-3AD203B41FA5}">
                      <a16:colId xmlns:a16="http://schemas.microsoft.com/office/drawing/2014/main" val="325195749"/>
                    </a:ext>
                  </a:extLst>
                </a:gridCol>
                <a:gridCol w="546537">
                  <a:extLst>
                    <a:ext uri="{9D8B030D-6E8A-4147-A177-3AD203B41FA5}">
                      <a16:colId xmlns:a16="http://schemas.microsoft.com/office/drawing/2014/main" val="1508500965"/>
                    </a:ext>
                  </a:extLst>
                </a:gridCol>
                <a:gridCol w="1737546">
                  <a:extLst>
                    <a:ext uri="{9D8B030D-6E8A-4147-A177-3AD203B41FA5}">
                      <a16:colId xmlns:a16="http://schemas.microsoft.com/office/drawing/2014/main" val="3605270482"/>
                    </a:ext>
                  </a:extLst>
                </a:gridCol>
              </a:tblGrid>
              <a:tr h="624813">
                <a:tc>
                  <a:txBody>
                    <a:bodyPr/>
                    <a:lstStyle/>
                    <a:p>
                      <a:pPr>
                        <a:lnSpc>
                          <a:spcPct val="115000"/>
                        </a:lnSpc>
                        <a:spcAft>
                          <a:spcPts val="1000"/>
                        </a:spcAft>
                      </a:pPr>
                      <a:r>
                        <a:rPr lang="es-ES" sz="1100">
                          <a:effectLst/>
                        </a:rPr>
                        <a:t>Nro.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Detalle  de Gads visitados  por mes Equipo técnico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dirty="0">
                          <a:effectLst/>
                        </a:rPr>
                        <a:t>Cantidad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Observaciones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1590229"/>
                  </a:ext>
                </a:extLst>
              </a:tr>
              <a:tr h="301979">
                <a:tc>
                  <a:txBody>
                    <a:bodyPr/>
                    <a:lstStyle/>
                    <a:p>
                      <a:pPr>
                        <a:lnSpc>
                          <a:spcPct val="115000"/>
                        </a:lnSpc>
                        <a:spcAft>
                          <a:spcPts val="1000"/>
                        </a:spcAft>
                      </a:pPr>
                      <a:r>
                        <a:rPr lang="es-ES" sz="1100">
                          <a:effectLst/>
                        </a:rPr>
                        <a:t>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Enero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Nankais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6824047"/>
                  </a:ext>
                </a:extLst>
              </a:tr>
              <a:tr h="301979">
                <a:tc>
                  <a:txBody>
                    <a:bodyPr/>
                    <a:lstStyle/>
                    <a:p>
                      <a:pPr>
                        <a:lnSpc>
                          <a:spcPct val="115000"/>
                        </a:lnSpc>
                        <a:spcAft>
                          <a:spcPts val="1000"/>
                        </a:spcAft>
                      </a:pPr>
                      <a:r>
                        <a:rPr lang="es-ES"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Febrero (tema puntual)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Pucapamba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4168566"/>
                  </a:ext>
                </a:extLst>
              </a:tr>
              <a:tr h="301979">
                <a:tc>
                  <a:txBody>
                    <a:bodyPr/>
                    <a:lstStyle/>
                    <a:p>
                      <a:pPr>
                        <a:lnSpc>
                          <a:spcPct val="115000"/>
                        </a:lnSpc>
                        <a:spcAft>
                          <a:spcPts val="1000"/>
                        </a:spcAft>
                      </a:pPr>
                      <a:r>
                        <a:rPr lang="es-ES"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dirty="0">
                          <a:effectLst/>
                        </a:rPr>
                        <a:t>Abril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Nuevo Quito , Guisme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1634824"/>
                  </a:ext>
                </a:extLst>
              </a:tr>
              <a:tr h="1594167">
                <a:tc>
                  <a:txBody>
                    <a:bodyPr/>
                    <a:lstStyle/>
                    <a:p>
                      <a:pPr>
                        <a:lnSpc>
                          <a:spcPct val="115000"/>
                        </a:lnSpc>
                        <a:spcAft>
                          <a:spcPts val="1000"/>
                        </a:spcAft>
                      </a:pPr>
                      <a:r>
                        <a:rPr lang="es-ES"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Mayo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dirty="0">
                          <a:effectLst/>
                        </a:rPr>
                        <a:t>Timbara, El Porvenir del Carmen, La Canela, Los Encuentros, la Paz , San Francisco del Vergel,  San Carlos de las Minas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121905"/>
                  </a:ext>
                </a:extLst>
              </a:tr>
              <a:tr h="625026">
                <a:tc>
                  <a:txBody>
                    <a:bodyPr/>
                    <a:lstStyle/>
                    <a:p>
                      <a:pPr>
                        <a:lnSpc>
                          <a:spcPct val="115000"/>
                        </a:lnSpc>
                        <a:spcAft>
                          <a:spcPts val="1000"/>
                        </a:spcAft>
                      </a:pPr>
                      <a:r>
                        <a:rPr lang="es-ES"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Guadalupe, Triunfo Dorado, Guisme, Tundayme, Imbana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0303179"/>
                  </a:ext>
                </a:extLst>
              </a:tr>
              <a:tr h="301979">
                <a:tc>
                  <a:txBody>
                    <a:bodyPr/>
                    <a:lstStyle/>
                    <a:p>
                      <a:pPr>
                        <a:lnSpc>
                          <a:spcPct val="115000"/>
                        </a:lnSpc>
                        <a:spcAft>
                          <a:spcPts val="1000"/>
                        </a:spcAft>
                      </a:pPr>
                      <a:r>
                        <a:rPr lang="es-ES"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Julio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San Andrés y  Valladolid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1951382"/>
                  </a:ext>
                </a:extLst>
              </a:tr>
              <a:tr h="301979">
                <a:tc>
                  <a:txBody>
                    <a:bodyPr/>
                    <a:lstStyle/>
                    <a:p>
                      <a:pPr>
                        <a:lnSpc>
                          <a:spcPct val="115000"/>
                        </a:lnSpc>
                        <a:spcAft>
                          <a:spcPts val="1000"/>
                        </a:spcAft>
                      </a:pPr>
                      <a:r>
                        <a:rPr lang="es-ES"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Noviembre (temas puntuales)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La Paz y Chito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9161146"/>
                  </a:ext>
                </a:extLst>
              </a:tr>
              <a:tr h="301979">
                <a:tc>
                  <a:txBody>
                    <a:bodyPr/>
                    <a:lstStyle/>
                    <a:p>
                      <a:pPr>
                        <a:lnSpc>
                          <a:spcPct val="115000"/>
                        </a:lnSpc>
                        <a:spcAft>
                          <a:spcPts val="1000"/>
                        </a:spcAft>
                      </a:pPr>
                      <a:r>
                        <a:rPr lang="es-ES"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Diciembre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Tutupali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952825"/>
                  </a:ext>
                </a:extLst>
              </a:tr>
              <a:tr h="301979">
                <a:tc>
                  <a:txBody>
                    <a:bodyPr/>
                    <a:lstStyle/>
                    <a:p>
                      <a:pPr>
                        <a:lnSpc>
                          <a:spcPct val="115000"/>
                        </a:lnSpc>
                        <a:spcAft>
                          <a:spcPts val="1000"/>
                        </a:spcAft>
                      </a:pPr>
                      <a:r>
                        <a:rPr lang="es-ES"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es-ES" sz="1100">
                          <a:effectLst/>
                        </a:rPr>
                        <a:t>TOTAL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a:effectLst/>
                        </a:rPr>
                        <a:t>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7676923"/>
                  </a:ext>
                </a:extLst>
              </a:tr>
            </a:tbl>
          </a:graphicData>
        </a:graphic>
      </p:graphicFrame>
      <p:pic>
        <p:nvPicPr>
          <p:cNvPr id="6" name="Picture 2" descr="Puede ser una imagen de 10 personas y texto que dice &quot;ዮክ 2前 HLTAN ነኞጄ Pulkueanc Presidentad Gonagopara Zamora Zamora Tereza Alba Garcia dac nora Chinchipe GOBIERNOSRURALES GOBIERNOS nagopare ZamoraChinchipe&quot;">
            <a:extLst>
              <a:ext uri="{FF2B5EF4-FFF2-40B4-BE49-F238E27FC236}">
                <a16:creationId xmlns:a16="http://schemas.microsoft.com/office/drawing/2014/main" id="{D037C07F-9821-4ADC-B63F-077DA289E51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338"/>
          <a:stretch/>
        </p:blipFill>
        <p:spPr bwMode="auto">
          <a:xfrm flipH="1">
            <a:off x="5234068" y="1704822"/>
            <a:ext cx="3757532" cy="4144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19531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5A4E4D-179A-4ABB-90CC-5830C731C626}"/>
              </a:ext>
            </a:extLst>
          </p:cNvPr>
          <p:cNvSpPr>
            <a:spLocks noGrp="1"/>
          </p:cNvSpPr>
          <p:nvPr>
            <p:ph idx="1"/>
          </p:nvPr>
        </p:nvSpPr>
        <p:spPr>
          <a:xfrm>
            <a:off x="304800" y="1331259"/>
            <a:ext cx="8229600" cy="4195481"/>
          </a:xfrm>
        </p:spPr>
        <p:txBody>
          <a:bodyPr>
            <a:normAutofit/>
          </a:bodyPr>
          <a:lstStyle/>
          <a:p>
            <a:pPr marL="0" indent="0">
              <a:buNone/>
            </a:pPr>
            <a:r>
              <a:rPr lang="es-MX" sz="8000" b="1" dirty="0">
                <a:solidFill>
                  <a:schemeClr val="bg1"/>
                </a:solidFill>
              </a:rPr>
              <a:t> </a:t>
            </a:r>
            <a:endParaRPr lang="es-EC" sz="8000" b="1" dirty="0">
              <a:solidFill>
                <a:schemeClr val="bg1"/>
              </a:solidFill>
            </a:endParaRPr>
          </a:p>
        </p:txBody>
      </p:sp>
      <p:sp>
        <p:nvSpPr>
          <p:cNvPr id="4" name="object 7">
            <a:extLst>
              <a:ext uri="{FF2B5EF4-FFF2-40B4-BE49-F238E27FC236}">
                <a16:creationId xmlns:a16="http://schemas.microsoft.com/office/drawing/2014/main" id="{FECE45DD-A65A-4C16-81E3-BC0392B46978}"/>
              </a:ext>
            </a:extLst>
          </p:cNvPr>
          <p:cNvSpPr/>
          <p:nvPr/>
        </p:nvSpPr>
        <p:spPr>
          <a:xfrm>
            <a:off x="0" y="1"/>
            <a:ext cx="1828800" cy="762000"/>
          </a:xfrm>
          <a:prstGeom prst="rect">
            <a:avLst/>
          </a:prstGeom>
          <a:blipFill>
            <a:blip r:embed="rId2" cstate="print"/>
            <a:stretch>
              <a:fillRect/>
            </a:stretch>
          </a:blipFill>
        </p:spPr>
        <p:txBody>
          <a:bodyPr wrap="square" lIns="0" tIns="0" rIns="0" bIns="0" rtlCol="0"/>
          <a:lstStyle/>
          <a:p>
            <a:endParaRPr/>
          </a:p>
        </p:txBody>
      </p:sp>
      <p:sp>
        <p:nvSpPr>
          <p:cNvPr id="9" name="Rectángulo 8">
            <a:extLst>
              <a:ext uri="{FF2B5EF4-FFF2-40B4-BE49-F238E27FC236}">
                <a16:creationId xmlns:a16="http://schemas.microsoft.com/office/drawing/2014/main" id="{373926BF-C4FC-4A66-8A67-EA8CE19E2D76}"/>
              </a:ext>
            </a:extLst>
          </p:cNvPr>
          <p:cNvSpPr/>
          <p:nvPr/>
        </p:nvSpPr>
        <p:spPr>
          <a:xfrm>
            <a:off x="2286000" y="0"/>
            <a:ext cx="4267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ÁREA JURÍDICA/ </a:t>
            </a:r>
            <a:r>
              <a:rPr lang="es-ES" b="1" dirty="0">
                <a:latin typeface="Calibri" panose="020F0502020204030204" pitchFamily="34" charset="0"/>
                <a:ea typeface="Calibri" panose="020F0502020204030204" pitchFamily="34" charset="0"/>
                <a:cs typeface="Times New Roman" panose="02020603050405020304" pitchFamily="18" charset="0"/>
              </a:rPr>
              <a:t>TALLERES DICTADOS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EC" b="1" dirty="0"/>
          </a:p>
        </p:txBody>
      </p:sp>
      <p:graphicFrame>
        <p:nvGraphicFramePr>
          <p:cNvPr id="5" name="Tabla 4">
            <a:extLst>
              <a:ext uri="{FF2B5EF4-FFF2-40B4-BE49-F238E27FC236}">
                <a16:creationId xmlns:a16="http://schemas.microsoft.com/office/drawing/2014/main" id="{79711891-EE71-45CE-83DC-FBA918F5FC83}"/>
              </a:ext>
            </a:extLst>
          </p:cNvPr>
          <p:cNvGraphicFramePr>
            <a:graphicFrameLocks noGrp="1"/>
          </p:cNvGraphicFramePr>
          <p:nvPr>
            <p:extLst>
              <p:ext uri="{D42A27DB-BD31-4B8C-83A1-F6EECF244321}">
                <p14:modId xmlns:p14="http://schemas.microsoft.com/office/powerpoint/2010/main" val="312280147"/>
              </p:ext>
            </p:extLst>
          </p:nvPr>
        </p:nvGraphicFramePr>
        <p:xfrm>
          <a:off x="208546" y="1066800"/>
          <a:ext cx="5430254" cy="5257800"/>
        </p:xfrm>
        <a:graphic>
          <a:graphicData uri="http://schemas.openxmlformats.org/drawingml/2006/table">
            <a:tbl>
              <a:tblPr firstRow="1" firstCol="1" bandRow="1">
                <a:tableStyleId>{5C22544A-7EE6-4342-B048-85BDC9FD1C3A}</a:tableStyleId>
              </a:tblPr>
              <a:tblGrid>
                <a:gridCol w="380142">
                  <a:extLst>
                    <a:ext uri="{9D8B030D-6E8A-4147-A177-3AD203B41FA5}">
                      <a16:colId xmlns:a16="http://schemas.microsoft.com/office/drawing/2014/main" val="3358264434"/>
                    </a:ext>
                  </a:extLst>
                </a:gridCol>
                <a:gridCol w="1937619">
                  <a:extLst>
                    <a:ext uri="{9D8B030D-6E8A-4147-A177-3AD203B41FA5}">
                      <a16:colId xmlns:a16="http://schemas.microsoft.com/office/drawing/2014/main" val="2843162157"/>
                    </a:ext>
                  </a:extLst>
                </a:gridCol>
                <a:gridCol w="636647">
                  <a:extLst>
                    <a:ext uri="{9D8B030D-6E8A-4147-A177-3AD203B41FA5}">
                      <a16:colId xmlns:a16="http://schemas.microsoft.com/office/drawing/2014/main" val="821627339"/>
                    </a:ext>
                  </a:extLst>
                </a:gridCol>
                <a:gridCol w="1095523">
                  <a:extLst>
                    <a:ext uri="{9D8B030D-6E8A-4147-A177-3AD203B41FA5}">
                      <a16:colId xmlns:a16="http://schemas.microsoft.com/office/drawing/2014/main" val="984469216"/>
                    </a:ext>
                  </a:extLst>
                </a:gridCol>
                <a:gridCol w="1380323">
                  <a:extLst>
                    <a:ext uri="{9D8B030D-6E8A-4147-A177-3AD203B41FA5}">
                      <a16:colId xmlns:a16="http://schemas.microsoft.com/office/drawing/2014/main" val="4246487640"/>
                    </a:ext>
                  </a:extLst>
                </a:gridCol>
              </a:tblGrid>
              <a:tr h="414791">
                <a:tc>
                  <a:txBody>
                    <a:bodyPr/>
                    <a:lstStyle/>
                    <a:p>
                      <a:pPr>
                        <a:lnSpc>
                          <a:spcPct val="115000"/>
                        </a:lnSpc>
                        <a:spcAft>
                          <a:spcPts val="1000"/>
                        </a:spcAft>
                      </a:pPr>
                      <a:r>
                        <a:rPr lang="es-ES" sz="1000">
                          <a:effectLst/>
                        </a:rPr>
                        <a:t>Nro.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a:effectLst/>
                        </a:rPr>
                        <a:t>Detalle  de temas  / mes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Cantidad</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Nro. de beneficiarios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a:effectLst/>
                        </a:rPr>
                        <a:t>Beneficiados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extLst>
                  <a:ext uri="{0D108BD9-81ED-4DB2-BD59-A6C34878D82A}">
                    <a16:rowId xmlns:a16="http://schemas.microsoft.com/office/drawing/2014/main" val="2242509859"/>
                  </a:ext>
                </a:extLst>
              </a:tr>
              <a:tr h="1055769">
                <a:tc>
                  <a:txBody>
                    <a:bodyPr/>
                    <a:lstStyle/>
                    <a:p>
                      <a:pPr>
                        <a:lnSpc>
                          <a:spcPct val="115000"/>
                        </a:lnSpc>
                        <a:spcAft>
                          <a:spcPts val="1000"/>
                        </a:spcAft>
                      </a:pPr>
                      <a:r>
                        <a:rPr lang="es-ES" sz="1000">
                          <a:effectLst/>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a:effectLst/>
                        </a:rPr>
                        <a:t>GESTIÓN DE RIESGOS LABORALES dirigido a todos los funcionarios del Gad parroquial (vocales, técnicos y presidentes) / Marzo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42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dirty="0">
                          <a:effectLst/>
                        </a:rPr>
                        <a:t>4 </a:t>
                      </a:r>
                      <a:r>
                        <a:rPr lang="es-ES" sz="1000" dirty="0" err="1">
                          <a:effectLst/>
                        </a:rPr>
                        <a:t>Gads</a:t>
                      </a:r>
                      <a:r>
                        <a:rPr lang="es-ES" sz="1000" dirty="0">
                          <a:effectLst/>
                        </a:rPr>
                        <a:t> de Palanda y 5 </a:t>
                      </a:r>
                      <a:r>
                        <a:rPr lang="es-ES" sz="1000" dirty="0" err="1">
                          <a:effectLst/>
                        </a:rPr>
                        <a:t>Gads</a:t>
                      </a:r>
                      <a:r>
                        <a:rPr lang="es-ES" sz="1000" dirty="0">
                          <a:effectLst/>
                        </a:rPr>
                        <a:t> de Chinchipe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extLst>
                  <a:ext uri="{0D108BD9-81ED-4DB2-BD59-A6C34878D82A}">
                    <a16:rowId xmlns:a16="http://schemas.microsoft.com/office/drawing/2014/main" val="2900613608"/>
                  </a:ext>
                </a:extLst>
              </a:tr>
              <a:tr h="1055769">
                <a:tc>
                  <a:txBody>
                    <a:bodyPr/>
                    <a:lstStyle/>
                    <a:p>
                      <a:pPr>
                        <a:lnSpc>
                          <a:spcPct val="115000"/>
                        </a:lnSpc>
                        <a:spcAft>
                          <a:spcPts val="1000"/>
                        </a:spcAft>
                      </a:pPr>
                      <a:r>
                        <a:rPr lang="es-ES" sz="1000">
                          <a:effectLst/>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a:effectLst/>
                        </a:rPr>
                        <a:t>GESTIÓN DE RIESGOS LABORALES dirigido a todos los funcionarios del Gad parroquial (vocales, técnicos y presidentes) / Mayo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49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a:effectLst/>
                        </a:rPr>
                        <a:t>Tutupali y 5 Gads de Zamora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extLst>
                  <a:ext uri="{0D108BD9-81ED-4DB2-BD59-A6C34878D82A}">
                    <a16:rowId xmlns:a16="http://schemas.microsoft.com/office/drawing/2014/main" val="3312208882"/>
                  </a:ext>
                </a:extLst>
              </a:tr>
              <a:tr h="1055769">
                <a:tc>
                  <a:txBody>
                    <a:bodyPr/>
                    <a:lstStyle/>
                    <a:p>
                      <a:pPr>
                        <a:lnSpc>
                          <a:spcPct val="115000"/>
                        </a:lnSpc>
                        <a:spcAft>
                          <a:spcPts val="1000"/>
                        </a:spcAft>
                      </a:pPr>
                      <a:r>
                        <a:rPr lang="es-ES" sz="1000">
                          <a:effectLst/>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a:effectLst/>
                        </a:rPr>
                        <a:t>FUNDAMENTOS DE SEGURIDAD Y SALUD EN EL TRABAJO dirigido a todos los funcionarios del Gad parroquial (vocales, técnicos y presidentes) / julio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40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a:effectLst/>
                        </a:rPr>
                        <a:t>La Paz , 2 GADs de Yantzaza y 3 GADs de El Pangui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extLst>
                  <a:ext uri="{0D108BD9-81ED-4DB2-BD59-A6C34878D82A}">
                    <a16:rowId xmlns:a16="http://schemas.microsoft.com/office/drawing/2014/main" val="1478861791"/>
                  </a:ext>
                </a:extLst>
              </a:tr>
              <a:tr h="1055769">
                <a:tc>
                  <a:txBody>
                    <a:bodyPr/>
                    <a:lstStyle/>
                    <a:p>
                      <a:pPr>
                        <a:lnSpc>
                          <a:spcPct val="115000"/>
                        </a:lnSpc>
                        <a:spcAft>
                          <a:spcPts val="1000"/>
                        </a:spcAft>
                      </a:pPr>
                      <a:r>
                        <a:rPr lang="es-ES" sz="1000">
                          <a:effectLst/>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a:effectLst/>
                        </a:rPr>
                        <a:t>METODOLOGÍA DE EVALUACIÓN DE RIESGOS LABORALES dirigido a todos los funcionarios del Gad parroquial (vocales, técnicos y presidentes) / Abril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47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a:effectLst/>
                        </a:rPr>
                        <a:t>3 Gads Nangaritza, 2 Gads de Nuevo Quito y 2 Gads de Centinela del Cóndor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extLst>
                  <a:ext uri="{0D108BD9-81ED-4DB2-BD59-A6C34878D82A}">
                    <a16:rowId xmlns:a16="http://schemas.microsoft.com/office/drawing/2014/main" val="1591691495"/>
                  </a:ext>
                </a:extLst>
              </a:tr>
              <a:tr h="414791">
                <a:tc>
                  <a:txBody>
                    <a:bodyPr/>
                    <a:lstStyle/>
                    <a:p>
                      <a:pPr>
                        <a:lnSpc>
                          <a:spcPct val="115000"/>
                        </a:lnSpc>
                        <a:spcAft>
                          <a:spcPts val="1000"/>
                        </a:spcAft>
                      </a:pPr>
                      <a:r>
                        <a:rPr lang="es-ES" sz="1000">
                          <a:effectLst/>
                        </a:rPr>
                        <a:t>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a:effectLst/>
                        </a:rPr>
                        <a:t>Compras públicas el 05 y 06 de septiembre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78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a:effectLst/>
                        </a:rPr>
                        <a:t>Técnicos de la provincia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extLst>
                  <a:ext uri="{0D108BD9-81ED-4DB2-BD59-A6C34878D82A}">
                    <a16:rowId xmlns:a16="http://schemas.microsoft.com/office/drawing/2014/main" val="2545586887"/>
                  </a:ext>
                </a:extLst>
              </a:tr>
              <a:tr h="205142">
                <a:tc>
                  <a:txBody>
                    <a:bodyPr/>
                    <a:lstStyle/>
                    <a:p>
                      <a:pPr>
                        <a:lnSpc>
                          <a:spcPct val="115000"/>
                        </a:lnSpc>
                        <a:spcAft>
                          <a:spcPts val="1000"/>
                        </a:spcAft>
                      </a:pPr>
                      <a:r>
                        <a:rPr lang="es-ES"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a:effectLst/>
                        </a:rPr>
                        <a:t>Totales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gn="ctr">
                        <a:lnSpc>
                          <a:spcPct val="115000"/>
                        </a:lnSpc>
                        <a:spcAft>
                          <a:spcPts val="1000"/>
                        </a:spcAft>
                      </a:pPr>
                      <a:r>
                        <a:rPr lang="es-ES" sz="1000">
                          <a:effectLst/>
                        </a:rPr>
                        <a:t>256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tc>
                  <a:txBody>
                    <a:bodyPr/>
                    <a:lstStyle/>
                    <a:p>
                      <a:pPr>
                        <a:lnSpc>
                          <a:spcPct val="115000"/>
                        </a:lnSpc>
                        <a:spcAft>
                          <a:spcPts val="1000"/>
                        </a:spcAft>
                      </a:pPr>
                      <a:r>
                        <a:rPr lang="es-ES" sz="1000" dirty="0">
                          <a:effectLst/>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699" marR="60699" marT="0" marB="0"/>
                </a:tc>
                <a:extLst>
                  <a:ext uri="{0D108BD9-81ED-4DB2-BD59-A6C34878D82A}">
                    <a16:rowId xmlns:a16="http://schemas.microsoft.com/office/drawing/2014/main" val="3718362475"/>
                  </a:ext>
                </a:extLst>
              </a:tr>
            </a:tbl>
          </a:graphicData>
        </a:graphic>
      </p:graphicFrame>
      <p:pic>
        <p:nvPicPr>
          <p:cNvPr id="6" name="Picture 6" descr="Puede ser una imagen de 10 personas, personas estudiando, mesa y texto que dice &quot;conagopare Zamora chipe Tereza Alba García Presidentade Conagopare&quot;">
            <a:extLst>
              <a:ext uri="{FF2B5EF4-FFF2-40B4-BE49-F238E27FC236}">
                <a16:creationId xmlns:a16="http://schemas.microsoft.com/office/drawing/2014/main" id="{451A4222-71DE-4627-8EFD-DFCC806124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5054" y="1638299"/>
            <a:ext cx="3296654"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85965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5A4E4D-179A-4ABB-90CC-5830C731C626}"/>
              </a:ext>
            </a:extLst>
          </p:cNvPr>
          <p:cNvSpPr>
            <a:spLocks noGrp="1"/>
          </p:cNvSpPr>
          <p:nvPr>
            <p:ph idx="1"/>
          </p:nvPr>
        </p:nvSpPr>
        <p:spPr>
          <a:xfrm>
            <a:off x="304800" y="1331259"/>
            <a:ext cx="8229600" cy="4195481"/>
          </a:xfrm>
        </p:spPr>
        <p:txBody>
          <a:bodyPr>
            <a:normAutofit/>
          </a:bodyPr>
          <a:lstStyle/>
          <a:p>
            <a:pPr marL="0" indent="0">
              <a:buNone/>
            </a:pPr>
            <a:r>
              <a:rPr lang="es-MX" sz="8000" b="1" dirty="0">
                <a:solidFill>
                  <a:schemeClr val="bg1"/>
                </a:solidFill>
              </a:rPr>
              <a:t> </a:t>
            </a:r>
            <a:endParaRPr lang="es-EC" sz="8000" b="1" dirty="0">
              <a:solidFill>
                <a:schemeClr val="bg1"/>
              </a:solidFill>
            </a:endParaRPr>
          </a:p>
        </p:txBody>
      </p:sp>
      <p:sp>
        <p:nvSpPr>
          <p:cNvPr id="4" name="object 7">
            <a:extLst>
              <a:ext uri="{FF2B5EF4-FFF2-40B4-BE49-F238E27FC236}">
                <a16:creationId xmlns:a16="http://schemas.microsoft.com/office/drawing/2014/main" id="{FECE45DD-A65A-4C16-81E3-BC0392B46978}"/>
              </a:ext>
            </a:extLst>
          </p:cNvPr>
          <p:cNvSpPr/>
          <p:nvPr/>
        </p:nvSpPr>
        <p:spPr>
          <a:xfrm>
            <a:off x="0" y="1"/>
            <a:ext cx="1828800" cy="762000"/>
          </a:xfrm>
          <a:prstGeom prst="rect">
            <a:avLst/>
          </a:prstGeom>
          <a:blipFill>
            <a:blip r:embed="rId2" cstate="print"/>
            <a:stretch>
              <a:fillRect/>
            </a:stretch>
          </a:blipFill>
        </p:spPr>
        <p:txBody>
          <a:bodyPr wrap="square" lIns="0" tIns="0" rIns="0" bIns="0" rtlCol="0"/>
          <a:lstStyle/>
          <a:p>
            <a:endParaRPr/>
          </a:p>
        </p:txBody>
      </p:sp>
      <p:sp>
        <p:nvSpPr>
          <p:cNvPr id="9" name="Rectángulo 8">
            <a:extLst>
              <a:ext uri="{FF2B5EF4-FFF2-40B4-BE49-F238E27FC236}">
                <a16:creationId xmlns:a16="http://schemas.microsoft.com/office/drawing/2014/main" id="{373926BF-C4FC-4A66-8A67-EA8CE19E2D76}"/>
              </a:ext>
            </a:extLst>
          </p:cNvPr>
          <p:cNvSpPr/>
          <p:nvPr/>
        </p:nvSpPr>
        <p:spPr>
          <a:xfrm>
            <a:off x="2286000" y="117148"/>
            <a:ext cx="4267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ÁREA JURÍDICA/ASISTENCIA EN OFICINA </a:t>
            </a:r>
            <a:r>
              <a:rPr lang="es-ES" b="1" dirty="0">
                <a:latin typeface="Calibri" panose="020F0502020204030204" pitchFamily="34" charset="0"/>
                <a:ea typeface="Calibri" panose="020F0502020204030204" pitchFamily="34" charset="0"/>
                <a:cs typeface="Times New Roman" panose="02020603050405020304" pitchFamily="18" charset="0"/>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EC" b="1" dirty="0"/>
          </a:p>
        </p:txBody>
      </p:sp>
      <p:graphicFrame>
        <p:nvGraphicFramePr>
          <p:cNvPr id="6" name="Tabla 5">
            <a:extLst>
              <a:ext uri="{FF2B5EF4-FFF2-40B4-BE49-F238E27FC236}">
                <a16:creationId xmlns:a16="http://schemas.microsoft.com/office/drawing/2014/main" id="{2F5BEF59-54C9-4404-A039-059F9B305810}"/>
              </a:ext>
            </a:extLst>
          </p:cNvPr>
          <p:cNvGraphicFramePr>
            <a:graphicFrameLocks noGrp="1"/>
          </p:cNvGraphicFramePr>
          <p:nvPr>
            <p:extLst>
              <p:ext uri="{D42A27DB-BD31-4B8C-83A1-F6EECF244321}">
                <p14:modId xmlns:p14="http://schemas.microsoft.com/office/powerpoint/2010/main" val="382928746"/>
              </p:ext>
            </p:extLst>
          </p:nvPr>
        </p:nvGraphicFramePr>
        <p:xfrm>
          <a:off x="152400" y="1143000"/>
          <a:ext cx="5715000" cy="5333997"/>
        </p:xfrm>
        <a:graphic>
          <a:graphicData uri="http://schemas.openxmlformats.org/drawingml/2006/table">
            <a:tbl>
              <a:tblPr firstRow="1" firstCol="1" bandRow="1">
                <a:tableStyleId>{5C22544A-7EE6-4342-B048-85BDC9FD1C3A}</a:tableStyleId>
              </a:tblPr>
              <a:tblGrid>
                <a:gridCol w="911087">
                  <a:extLst>
                    <a:ext uri="{9D8B030D-6E8A-4147-A177-3AD203B41FA5}">
                      <a16:colId xmlns:a16="http://schemas.microsoft.com/office/drawing/2014/main" val="523658598"/>
                    </a:ext>
                  </a:extLst>
                </a:gridCol>
                <a:gridCol w="1357277">
                  <a:extLst>
                    <a:ext uri="{9D8B030D-6E8A-4147-A177-3AD203B41FA5}">
                      <a16:colId xmlns:a16="http://schemas.microsoft.com/office/drawing/2014/main" val="484503018"/>
                    </a:ext>
                  </a:extLst>
                </a:gridCol>
                <a:gridCol w="2524861">
                  <a:extLst>
                    <a:ext uri="{9D8B030D-6E8A-4147-A177-3AD203B41FA5}">
                      <a16:colId xmlns:a16="http://schemas.microsoft.com/office/drawing/2014/main" val="1106388770"/>
                    </a:ext>
                  </a:extLst>
                </a:gridCol>
                <a:gridCol w="921775">
                  <a:extLst>
                    <a:ext uri="{9D8B030D-6E8A-4147-A177-3AD203B41FA5}">
                      <a16:colId xmlns:a16="http://schemas.microsoft.com/office/drawing/2014/main" val="1054935595"/>
                    </a:ext>
                  </a:extLst>
                </a:gridCol>
              </a:tblGrid>
              <a:tr h="147767">
                <a:tc>
                  <a:txBody>
                    <a:bodyPr/>
                    <a:lstStyle/>
                    <a:p>
                      <a:pPr>
                        <a:lnSpc>
                          <a:spcPct val="115000"/>
                        </a:lnSpc>
                        <a:spcAft>
                          <a:spcPts val="1000"/>
                        </a:spcAft>
                      </a:pPr>
                      <a:r>
                        <a:rPr lang="es-ES" sz="800">
                          <a:effectLst/>
                        </a:rPr>
                        <a:t>Cantidad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dirty="0">
                          <a:effectLst/>
                        </a:rPr>
                        <a:t>Mes </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dirty="0">
                          <a:effectLst/>
                        </a:rPr>
                        <a:t>Gad Parroquial  </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dirty="0">
                          <a:effectLst/>
                        </a:rPr>
                        <a:t>Cantidad </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2262127958"/>
                  </a:ext>
                </a:extLst>
              </a:tr>
              <a:tr h="172563">
                <a:tc>
                  <a:txBody>
                    <a:bodyPr/>
                    <a:lstStyle/>
                    <a:p>
                      <a:pPr>
                        <a:lnSpc>
                          <a:spcPct val="115000"/>
                        </a:lnSpc>
                        <a:spcAft>
                          <a:spcPts val="1000"/>
                        </a:spcAft>
                      </a:pPr>
                      <a:r>
                        <a:rPr lang="es-ES" sz="800">
                          <a:effectLst/>
                        </a:rPr>
                        <a:t>20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Enero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TIMBARA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277280164"/>
                  </a:ext>
                </a:extLst>
              </a:tr>
              <a:tr h="172563">
                <a:tc>
                  <a:txBody>
                    <a:bodyPr/>
                    <a:lstStyle/>
                    <a:p>
                      <a:pPr>
                        <a:lnSpc>
                          <a:spcPct val="115000"/>
                        </a:lnSpc>
                        <a:spcAft>
                          <a:spcPts val="1000"/>
                        </a:spcAft>
                      </a:pPr>
                      <a:r>
                        <a:rPr lang="es-ES" sz="800">
                          <a:effectLst/>
                        </a:rPr>
                        <a:t>11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Febrero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GUADALUPE</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3012220548"/>
                  </a:ext>
                </a:extLst>
              </a:tr>
              <a:tr h="172563">
                <a:tc>
                  <a:txBody>
                    <a:bodyPr/>
                    <a:lstStyle/>
                    <a:p>
                      <a:pPr>
                        <a:lnSpc>
                          <a:spcPct val="115000"/>
                        </a:lnSpc>
                        <a:spcAft>
                          <a:spcPts val="1000"/>
                        </a:spcAft>
                      </a:pPr>
                      <a:r>
                        <a:rPr lang="es-ES" sz="800">
                          <a:effectLst/>
                        </a:rPr>
                        <a:t>11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Marzo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CUMBARATZA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5</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759055416"/>
                  </a:ext>
                </a:extLst>
              </a:tr>
              <a:tr h="172563">
                <a:tc>
                  <a:txBody>
                    <a:bodyPr/>
                    <a:lstStyle/>
                    <a:p>
                      <a:pPr>
                        <a:lnSpc>
                          <a:spcPct val="115000"/>
                        </a:lnSpc>
                        <a:spcAft>
                          <a:spcPts val="1000"/>
                        </a:spcAft>
                      </a:pPr>
                      <a:r>
                        <a:rPr lang="es-ES" sz="800">
                          <a:effectLst/>
                        </a:rPr>
                        <a:t>14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Abril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IMBANA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1761244182"/>
                  </a:ext>
                </a:extLst>
              </a:tr>
              <a:tr h="172563">
                <a:tc>
                  <a:txBody>
                    <a:bodyPr/>
                    <a:lstStyle/>
                    <a:p>
                      <a:pPr>
                        <a:lnSpc>
                          <a:spcPct val="115000"/>
                        </a:lnSpc>
                        <a:spcAft>
                          <a:spcPts val="1000"/>
                        </a:spcAft>
                      </a:pPr>
                      <a:r>
                        <a:rPr lang="es-ES" sz="800">
                          <a:effectLst/>
                        </a:rPr>
                        <a:t>20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Mayo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SABANILLA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2275891259"/>
                  </a:ext>
                </a:extLst>
              </a:tr>
              <a:tr h="172563">
                <a:tc>
                  <a:txBody>
                    <a:bodyPr/>
                    <a:lstStyle/>
                    <a:p>
                      <a:pPr>
                        <a:lnSpc>
                          <a:spcPct val="115000"/>
                        </a:lnSpc>
                        <a:spcAft>
                          <a:spcPts val="1000"/>
                        </a:spcAft>
                      </a:pPr>
                      <a:r>
                        <a:rPr lang="es-ES" sz="800">
                          <a:effectLst/>
                        </a:rPr>
                        <a:t>15</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Junio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SAN CARLOS DE LAS MINAS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2991811572"/>
                  </a:ext>
                </a:extLst>
              </a:tr>
              <a:tr h="172563">
                <a:tc>
                  <a:txBody>
                    <a:bodyPr/>
                    <a:lstStyle/>
                    <a:p>
                      <a:pPr>
                        <a:lnSpc>
                          <a:spcPct val="115000"/>
                        </a:lnSpc>
                        <a:spcAft>
                          <a:spcPts val="1000"/>
                        </a:spcAft>
                      </a:pPr>
                      <a:r>
                        <a:rPr lang="es-ES" sz="800">
                          <a:effectLst/>
                        </a:rPr>
                        <a:t>22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Julio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LA CHONTA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3913114179"/>
                  </a:ext>
                </a:extLst>
              </a:tr>
              <a:tr h="172563">
                <a:tc>
                  <a:txBody>
                    <a:bodyPr/>
                    <a:lstStyle/>
                    <a:p>
                      <a:pPr>
                        <a:lnSpc>
                          <a:spcPct val="115000"/>
                        </a:lnSpc>
                        <a:spcAft>
                          <a:spcPts val="1000"/>
                        </a:spcAft>
                      </a:pPr>
                      <a:r>
                        <a:rPr lang="es-ES" sz="800">
                          <a:effectLst/>
                        </a:rPr>
                        <a:t>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Agosto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PUCAPAMBA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3291690590"/>
                  </a:ext>
                </a:extLst>
              </a:tr>
              <a:tr h="172563">
                <a:tc>
                  <a:txBody>
                    <a:bodyPr/>
                    <a:lstStyle/>
                    <a:p>
                      <a:pPr>
                        <a:lnSpc>
                          <a:spcPct val="115000"/>
                        </a:lnSpc>
                        <a:spcAft>
                          <a:spcPts val="1000"/>
                        </a:spcAft>
                      </a:pPr>
                      <a:r>
                        <a:rPr lang="es-ES" sz="800">
                          <a:effectLst/>
                        </a:rPr>
                        <a:t>11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Septiembre</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CHITO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9</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3648285822"/>
                  </a:ext>
                </a:extLst>
              </a:tr>
              <a:tr h="172563">
                <a:tc>
                  <a:txBody>
                    <a:bodyPr/>
                    <a:lstStyle/>
                    <a:p>
                      <a:pPr>
                        <a:lnSpc>
                          <a:spcPct val="115000"/>
                        </a:lnSpc>
                        <a:spcAft>
                          <a:spcPts val="1000"/>
                        </a:spcAft>
                      </a:pPr>
                      <a:r>
                        <a:rPr lang="es-ES" sz="800">
                          <a:effectLst/>
                        </a:rPr>
                        <a:t>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octubre</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EL CHORRO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3248882059"/>
                  </a:ext>
                </a:extLst>
              </a:tr>
              <a:tr h="172563">
                <a:tc>
                  <a:txBody>
                    <a:bodyPr/>
                    <a:lstStyle/>
                    <a:p>
                      <a:pPr>
                        <a:lnSpc>
                          <a:spcPct val="115000"/>
                        </a:lnSpc>
                        <a:spcAft>
                          <a:spcPts val="1000"/>
                        </a:spcAft>
                      </a:pPr>
                      <a:r>
                        <a:rPr lang="es-ES" sz="800">
                          <a:effectLst/>
                        </a:rPr>
                        <a:t>15</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Noviembre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dirty="0">
                          <a:effectLst/>
                        </a:rPr>
                        <a:t>SAN </a:t>
                      </a:r>
                      <a:r>
                        <a:rPr lang="es-ES" sz="800" dirty="0" err="1">
                          <a:effectLst/>
                        </a:rPr>
                        <a:t>ÁNDRES</a:t>
                      </a:r>
                      <a:r>
                        <a:rPr lang="es-ES" sz="800" dirty="0">
                          <a:effectLst/>
                        </a:rPr>
                        <a:t> </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1509092623"/>
                  </a:ext>
                </a:extLst>
              </a:tr>
              <a:tr h="172563">
                <a:tc>
                  <a:txBody>
                    <a:bodyPr/>
                    <a:lstStyle/>
                    <a:p>
                      <a:pPr>
                        <a:lnSpc>
                          <a:spcPct val="115000"/>
                        </a:lnSpc>
                        <a:spcAft>
                          <a:spcPts val="1000"/>
                        </a:spcAft>
                      </a:pPr>
                      <a:r>
                        <a:rPr lang="es-ES" sz="800">
                          <a:effectLst/>
                        </a:rPr>
                        <a:t>12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Diciembre</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EL PORVENIR DEL CARMEN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9</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3861663573"/>
                  </a:ext>
                </a:extLst>
              </a:tr>
              <a:tr h="354466">
                <a:tc>
                  <a:txBody>
                    <a:bodyPr/>
                    <a:lstStyle/>
                    <a:p>
                      <a:pPr>
                        <a:lnSpc>
                          <a:spcPct val="115000"/>
                        </a:lnSpc>
                        <a:spcAft>
                          <a:spcPts val="1000"/>
                        </a:spcAft>
                      </a:pPr>
                      <a:r>
                        <a:rPr lang="es-ES" sz="800">
                          <a:effectLst/>
                        </a:rPr>
                        <a:t>Total 160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VALLADOLID</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11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3101432284"/>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SAN FRANCISCO DEL VERGEL</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10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4270581211"/>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LA CANELA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3464741998"/>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ZURMI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3670681032"/>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NANKAIS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289021167"/>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NUEVO PARAÍSO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2754017789"/>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TUTUPALI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4292601675"/>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LA PAZ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13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4164676385"/>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LOS ENCUENTROS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1863686139"/>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CHICAÑA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15</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949465932"/>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PACHICUTZA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2675657015"/>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EL GUISMI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10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3600503522"/>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TUNDAYME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689357552"/>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BELLAVISTA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1394051919"/>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NUEVO QUITO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15</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895674168"/>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TRIUNFO EL DORADO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a:effectLst/>
                        </a:rPr>
                        <a:t>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3294501722"/>
                  </a:ext>
                </a:extLst>
              </a:tr>
              <a:tr h="172563">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tc>
                  <a:txBody>
                    <a:bodyPr/>
                    <a:lstStyle/>
                    <a:p>
                      <a:pPr>
                        <a:lnSpc>
                          <a:spcPct val="115000"/>
                        </a:lnSpc>
                        <a:spcAft>
                          <a:spcPts val="1000"/>
                        </a:spcAft>
                      </a:pPr>
                      <a:r>
                        <a:rPr lang="es-ES" sz="800">
                          <a:effectLst/>
                        </a:rPr>
                        <a:t>PANGUINTZA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nchor="b"/>
                </a:tc>
                <a:tc>
                  <a:txBody>
                    <a:bodyPr/>
                    <a:lstStyle/>
                    <a:p>
                      <a:pPr>
                        <a:lnSpc>
                          <a:spcPct val="115000"/>
                        </a:lnSpc>
                        <a:spcAft>
                          <a:spcPts val="1000"/>
                        </a:spcAft>
                      </a:pPr>
                      <a:r>
                        <a:rPr lang="es-ES" sz="800" dirty="0">
                          <a:effectLst/>
                        </a:rPr>
                        <a:t>1</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355" marR="49355" marT="0" marB="0"/>
                </a:tc>
                <a:extLst>
                  <a:ext uri="{0D108BD9-81ED-4DB2-BD59-A6C34878D82A}">
                    <a16:rowId xmlns:a16="http://schemas.microsoft.com/office/drawing/2014/main" val="1185107342"/>
                  </a:ext>
                </a:extLst>
              </a:tr>
            </a:tbl>
          </a:graphicData>
        </a:graphic>
      </p:graphicFrame>
      <p:pic>
        <p:nvPicPr>
          <p:cNvPr id="7" name="Picture 4" descr="Puede ser una imagen de 4 personas y texto">
            <a:extLst>
              <a:ext uri="{FF2B5EF4-FFF2-40B4-BE49-F238E27FC236}">
                <a16:creationId xmlns:a16="http://schemas.microsoft.com/office/drawing/2014/main" id="{F9B33041-5717-42DA-AD4B-5ECFE89E9D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7321" y="1600200"/>
            <a:ext cx="3004279" cy="39265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24237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5A4E4D-179A-4ABB-90CC-5830C731C626}"/>
              </a:ext>
            </a:extLst>
          </p:cNvPr>
          <p:cNvSpPr>
            <a:spLocks noGrp="1"/>
          </p:cNvSpPr>
          <p:nvPr>
            <p:ph idx="1"/>
          </p:nvPr>
        </p:nvSpPr>
        <p:spPr>
          <a:xfrm>
            <a:off x="304800" y="1367119"/>
            <a:ext cx="8229600" cy="4195481"/>
          </a:xfrm>
        </p:spPr>
        <p:txBody>
          <a:bodyPr>
            <a:normAutofit/>
          </a:bodyPr>
          <a:lstStyle/>
          <a:p>
            <a:pPr marL="0" indent="0">
              <a:buNone/>
            </a:pPr>
            <a:r>
              <a:rPr lang="es-MX" sz="8000" b="1" dirty="0">
                <a:solidFill>
                  <a:schemeClr val="bg1"/>
                </a:solidFill>
              </a:rPr>
              <a:t> </a:t>
            </a:r>
            <a:endParaRPr lang="es-EC" sz="8000" b="1" dirty="0">
              <a:solidFill>
                <a:schemeClr val="bg1"/>
              </a:solidFill>
            </a:endParaRPr>
          </a:p>
        </p:txBody>
      </p:sp>
      <p:sp>
        <p:nvSpPr>
          <p:cNvPr id="4" name="object 7">
            <a:extLst>
              <a:ext uri="{FF2B5EF4-FFF2-40B4-BE49-F238E27FC236}">
                <a16:creationId xmlns:a16="http://schemas.microsoft.com/office/drawing/2014/main" id="{FECE45DD-A65A-4C16-81E3-BC0392B46978}"/>
              </a:ext>
            </a:extLst>
          </p:cNvPr>
          <p:cNvSpPr/>
          <p:nvPr/>
        </p:nvSpPr>
        <p:spPr>
          <a:xfrm>
            <a:off x="0" y="1"/>
            <a:ext cx="1828800" cy="762000"/>
          </a:xfrm>
          <a:prstGeom prst="rect">
            <a:avLst/>
          </a:prstGeom>
          <a:blipFill>
            <a:blip r:embed="rId2" cstate="print"/>
            <a:stretch>
              <a:fillRect/>
            </a:stretch>
          </a:blipFill>
        </p:spPr>
        <p:txBody>
          <a:bodyPr wrap="square" lIns="0" tIns="0" rIns="0" bIns="0" rtlCol="0"/>
          <a:lstStyle/>
          <a:p>
            <a:endParaRPr/>
          </a:p>
        </p:txBody>
      </p:sp>
      <p:sp>
        <p:nvSpPr>
          <p:cNvPr id="9" name="Rectángulo 8">
            <a:extLst>
              <a:ext uri="{FF2B5EF4-FFF2-40B4-BE49-F238E27FC236}">
                <a16:creationId xmlns:a16="http://schemas.microsoft.com/office/drawing/2014/main" id="{373926BF-C4FC-4A66-8A67-EA8CE19E2D76}"/>
              </a:ext>
            </a:extLst>
          </p:cNvPr>
          <p:cNvSpPr/>
          <p:nvPr/>
        </p:nvSpPr>
        <p:spPr>
          <a:xfrm>
            <a:off x="2286000" y="117148"/>
            <a:ext cx="4267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a:p>
          <a:p>
            <a:pPr algn="ctr"/>
            <a:r>
              <a:rPr lang="es-MX" b="1" dirty="0"/>
              <a:t>ÁREA CONTABLE/VISITAS EN TERRITORIO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EC" b="1" dirty="0"/>
          </a:p>
        </p:txBody>
      </p:sp>
      <p:graphicFrame>
        <p:nvGraphicFramePr>
          <p:cNvPr id="2" name="Tabla 1">
            <a:extLst>
              <a:ext uri="{FF2B5EF4-FFF2-40B4-BE49-F238E27FC236}">
                <a16:creationId xmlns:a16="http://schemas.microsoft.com/office/drawing/2014/main" id="{0C9001E5-70F1-42EC-870D-28C15EA2B37F}"/>
              </a:ext>
            </a:extLst>
          </p:cNvPr>
          <p:cNvGraphicFramePr>
            <a:graphicFrameLocks noGrp="1"/>
          </p:cNvGraphicFramePr>
          <p:nvPr>
            <p:extLst>
              <p:ext uri="{D42A27DB-BD31-4B8C-83A1-F6EECF244321}">
                <p14:modId xmlns:p14="http://schemas.microsoft.com/office/powerpoint/2010/main" val="3513895396"/>
              </p:ext>
            </p:extLst>
          </p:nvPr>
        </p:nvGraphicFramePr>
        <p:xfrm>
          <a:off x="27482" y="990600"/>
          <a:ext cx="5257799" cy="5410198"/>
        </p:xfrm>
        <a:graphic>
          <a:graphicData uri="http://schemas.openxmlformats.org/drawingml/2006/table">
            <a:tbl>
              <a:tblPr firstRow="1" firstCol="1" bandRow="1">
                <a:tableStyleId>{5C22544A-7EE6-4342-B048-85BDC9FD1C3A}</a:tableStyleId>
              </a:tblPr>
              <a:tblGrid>
                <a:gridCol w="381925">
                  <a:extLst>
                    <a:ext uri="{9D8B030D-6E8A-4147-A177-3AD203B41FA5}">
                      <a16:colId xmlns:a16="http://schemas.microsoft.com/office/drawing/2014/main" val="3615395528"/>
                    </a:ext>
                  </a:extLst>
                </a:gridCol>
                <a:gridCol w="2279782">
                  <a:extLst>
                    <a:ext uri="{9D8B030D-6E8A-4147-A177-3AD203B41FA5}">
                      <a16:colId xmlns:a16="http://schemas.microsoft.com/office/drawing/2014/main" val="3268266519"/>
                    </a:ext>
                  </a:extLst>
                </a:gridCol>
                <a:gridCol w="642524">
                  <a:extLst>
                    <a:ext uri="{9D8B030D-6E8A-4147-A177-3AD203B41FA5}">
                      <a16:colId xmlns:a16="http://schemas.microsoft.com/office/drawing/2014/main" val="4110292128"/>
                    </a:ext>
                  </a:extLst>
                </a:gridCol>
                <a:gridCol w="1953568">
                  <a:extLst>
                    <a:ext uri="{9D8B030D-6E8A-4147-A177-3AD203B41FA5}">
                      <a16:colId xmlns:a16="http://schemas.microsoft.com/office/drawing/2014/main" val="72133624"/>
                    </a:ext>
                  </a:extLst>
                </a:gridCol>
              </a:tblGrid>
              <a:tr h="726139">
                <a:tc>
                  <a:txBody>
                    <a:bodyPr/>
                    <a:lstStyle/>
                    <a:p>
                      <a:pPr>
                        <a:lnSpc>
                          <a:spcPct val="115000"/>
                        </a:lnSpc>
                        <a:spcAft>
                          <a:spcPts val="1000"/>
                        </a:spcAft>
                      </a:pPr>
                      <a:r>
                        <a:rPr lang="es-ES" sz="1000">
                          <a:effectLst/>
                        </a:rPr>
                        <a:t>Nro.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MESES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Cantidad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GADS visitados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2671792"/>
                  </a:ext>
                </a:extLst>
              </a:tr>
              <a:tr h="350896">
                <a:tc>
                  <a:txBody>
                    <a:bodyPr/>
                    <a:lstStyle/>
                    <a:p>
                      <a:pPr>
                        <a:lnSpc>
                          <a:spcPct val="115000"/>
                        </a:lnSpc>
                        <a:spcAft>
                          <a:spcPts val="1000"/>
                        </a:spcAft>
                      </a:pPr>
                      <a:r>
                        <a:rPr lang="es-ES" sz="1000">
                          <a:effectLst/>
                        </a:rPr>
                        <a:t>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Enero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Nankais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0162722"/>
                  </a:ext>
                </a:extLst>
              </a:tr>
              <a:tr h="350896">
                <a:tc>
                  <a:txBody>
                    <a:bodyPr/>
                    <a:lstStyle/>
                    <a:p>
                      <a:pPr>
                        <a:lnSpc>
                          <a:spcPct val="115000"/>
                        </a:lnSpc>
                        <a:spcAft>
                          <a:spcPts val="1000"/>
                        </a:spcAft>
                      </a:pPr>
                      <a:r>
                        <a:rPr lang="es-ES" sz="1000">
                          <a:effectLst/>
                        </a:rPr>
                        <a:t>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Abril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Nuevo Quito , Guisme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6527412"/>
                  </a:ext>
                </a:extLst>
              </a:tr>
              <a:tr h="1852409">
                <a:tc>
                  <a:txBody>
                    <a:bodyPr/>
                    <a:lstStyle/>
                    <a:p>
                      <a:pPr>
                        <a:lnSpc>
                          <a:spcPct val="115000"/>
                        </a:lnSpc>
                        <a:spcAft>
                          <a:spcPts val="1000"/>
                        </a:spcAft>
                      </a:pPr>
                      <a:r>
                        <a:rPr lang="es-ES" sz="1000">
                          <a:effectLst/>
                        </a:rPr>
                        <a:t>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dirty="0">
                          <a:effectLst/>
                        </a:rPr>
                        <a:t>Mayo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Timbara, El Porvenir del Carmen, La Canela, Los Encuentros, la Paz , San Francisco del Vergel,  San Carlos de las Minas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0039507"/>
                  </a:ext>
                </a:extLst>
              </a:tr>
              <a:tr h="726274">
                <a:tc>
                  <a:txBody>
                    <a:bodyPr/>
                    <a:lstStyle/>
                    <a:p>
                      <a:pPr>
                        <a:lnSpc>
                          <a:spcPct val="115000"/>
                        </a:lnSpc>
                        <a:spcAft>
                          <a:spcPts val="1000"/>
                        </a:spcAft>
                      </a:pPr>
                      <a:r>
                        <a:rPr lang="es-ES" sz="1000">
                          <a:effectLst/>
                        </a:rPr>
                        <a:t>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Junio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Guadalupe, Triunfo Dorado, Guisme, Tundayme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8832774"/>
                  </a:ext>
                </a:extLst>
              </a:tr>
              <a:tr h="350896">
                <a:tc>
                  <a:txBody>
                    <a:bodyPr/>
                    <a:lstStyle/>
                    <a:p>
                      <a:pPr>
                        <a:lnSpc>
                          <a:spcPct val="115000"/>
                        </a:lnSpc>
                        <a:spcAft>
                          <a:spcPts val="1000"/>
                        </a:spcAft>
                      </a:pPr>
                      <a:r>
                        <a:rPr lang="es-ES" sz="1000">
                          <a:effectLst/>
                        </a:rPr>
                        <a:t>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Julio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San Andrés y  Valladolid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2329322"/>
                  </a:ext>
                </a:extLst>
              </a:tr>
              <a:tr h="350896">
                <a:tc>
                  <a:txBody>
                    <a:bodyPr/>
                    <a:lstStyle/>
                    <a:p>
                      <a:pPr>
                        <a:lnSpc>
                          <a:spcPct val="115000"/>
                        </a:lnSpc>
                        <a:spcAft>
                          <a:spcPts val="1000"/>
                        </a:spcAft>
                      </a:pPr>
                      <a:r>
                        <a:rPr lang="es-ES" sz="1000">
                          <a:effectLst/>
                        </a:rPr>
                        <a:t>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Noviembre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La Paz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9812580"/>
                  </a:ext>
                </a:extLst>
              </a:tr>
              <a:tr h="350896">
                <a:tc>
                  <a:txBody>
                    <a:bodyPr/>
                    <a:lstStyle/>
                    <a:p>
                      <a:pPr>
                        <a:lnSpc>
                          <a:spcPct val="115000"/>
                        </a:lnSpc>
                        <a:spcAft>
                          <a:spcPts val="1000"/>
                        </a:spcAft>
                      </a:pPr>
                      <a:r>
                        <a:rPr lang="es-ES" sz="1000">
                          <a:effectLst/>
                        </a:rPr>
                        <a:t>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Diciembre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Tutupali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9241718"/>
                  </a:ext>
                </a:extLst>
              </a:tr>
              <a:tr h="350896">
                <a:tc>
                  <a:txBody>
                    <a:bodyPr/>
                    <a:lstStyle/>
                    <a:p>
                      <a:pPr>
                        <a:lnSpc>
                          <a:spcPct val="115000"/>
                        </a:lnSpc>
                        <a:spcAft>
                          <a:spcPts val="1000"/>
                        </a:spcAft>
                      </a:pPr>
                      <a:r>
                        <a:rPr lang="es-ES"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es-ES" sz="1000">
                          <a:effectLst/>
                        </a:rPr>
                        <a:t>TOTAL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S" sz="10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3470926"/>
                  </a:ext>
                </a:extLst>
              </a:tr>
            </a:tbl>
          </a:graphicData>
        </a:graphic>
      </p:graphicFrame>
      <p:pic>
        <p:nvPicPr>
          <p:cNvPr id="6" name="Picture 4" descr="Puede ser una imagen de 2 personas, personas estudiando y texto">
            <a:extLst>
              <a:ext uri="{FF2B5EF4-FFF2-40B4-BE49-F238E27FC236}">
                <a16:creationId xmlns:a16="http://schemas.microsoft.com/office/drawing/2014/main" id="{A65C48D4-CE54-4B38-B992-24F379A844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599" y="1671919"/>
            <a:ext cx="3276602" cy="4195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86234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5A4E4D-179A-4ABB-90CC-5830C731C626}"/>
              </a:ext>
            </a:extLst>
          </p:cNvPr>
          <p:cNvSpPr>
            <a:spLocks noGrp="1"/>
          </p:cNvSpPr>
          <p:nvPr>
            <p:ph idx="1"/>
          </p:nvPr>
        </p:nvSpPr>
        <p:spPr>
          <a:xfrm>
            <a:off x="304800" y="1331259"/>
            <a:ext cx="8229600" cy="4195481"/>
          </a:xfrm>
        </p:spPr>
        <p:txBody>
          <a:bodyPr>
            <a:normAutofit/>
          </a:bodyPr>
          <a:lstStyle/>
          <a:p>
            <a:pPr marL="0" indent="0">
              <a:buNone/>
            </a:pPr>
            <a:r>
              <a:rPr lang="es-MX" sz="8000" b="1" dirty="0">
                <a:solidFill>
                  <a:schemeClr val="bg1"/>
                </a:solidFill>
              </a:rPr>
              <a:t> </a:t>
            </a:r>
            <a:endParaRPr lang="es-EC" sz="8000" b="1" dirty="0">
              <a:solidFill>
                <a:schemeClr val="bg1"/>
              </a:solidFill>
            </a:endParaRPr>
          </a:p>
        </p:txBody>
      </p:sp>
      <p:sp>
        <p:nvSpPr>
          <p:cNvPr id="4" name="object 7">
            <a:extLst>
              <a:ext uri="{FF2B5EF4-FFF2-40B4-BE49-F238E27FC236}">
                <a16:creationId xmlns:a16="http://schemas.microsoft.com/office/drawing/2014/main" id="{FECE45DD-A65A-4C16-81E3-BC0392B46978}"/>
              </a:ext>
            </a:extLst>
          </p:cNvPr>
          <p:cNvSpPr/>
          <p:nvPr/>
        </p:nvSpPr>
        <p:spPr>
          <a:xfrm>
            <a:off x="0" y="1"/>
            <a:ext cx="1828800" cy="762000"/>
          </a:xfrm>
          <a:prstGeom prst="rect">
            <a:avLst/>
          </a:prstGeom>
          <a:blipFill>
            <a:blip r:embed="rId2" cstate="print"/>
            <a:stretch>
              <a:fillRect/>
            </a:stretch>
          </a:blipFill>
        </p:spPr>
        <p:txBody>
          <a:bodyPr wrap="square" lIns="0" tIns="0" rIns="0" bIns="0" rtlCol="0"/>
          <a:lstStyle/>
          <a:p>
            <a:endParaRPr/>
          </a:p>
        </p:txBody>
      </p:sp>
      <p:sp>
        <p:nvSpPr>
          <p:cNvPr id="9" name="Rectángulo 8">
            <a:extLst>
              <a:ext uri="{FF2B5EF4-FFF2-40B4-BE49-F238E27FC236}">
                <a16:creationId xmlns:a16="http://schemas.microsoft.com/office/drawing/2014/main" id="{373926BF-C4FC-4A66-8A67-EA8CE19E2D76}"/>
              </a:ext>
            </a:extLst>
          </p:cNvPr>
          <p:cNvSpPr/>
          <p:nvPr/>
        </p:nvSpPr>
        <p:spPr>
          <a:xfrm>
            <a:off x="2286000" y="117147"/>
            <a:ext cx="4267200" cy="6954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a:p>
          <a:p>
            <a:pPr algn="ctr"/>
            <a:r>
              <a:rPr lang="es-MX" b="1" dirty="0"/>
              <a:t>ÁREA CONTABLE/ASISTENCIA EN OFICINA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EC" b="1" dirty="0"/>
          </a:p>
        </p:txBody>
      </p:sp>
      <p:pic>
        <p:nvPicPr>
          <p:cNvPr id="6" name="Imagen 5">
            <a:extLst>
              <a:ext uri="{FF2B5EF4-FFF2-40B4-BE49-F238E27FC236}">
                <a16:creationId xmlns:a16="http://schemas.microsoft.com/office/drawing/2014/main" id="{39F9C2F2-B041-4D4F-A782-76A20EA11FB0}"/>
              </a:ext>
            </a:extLst>
          </p:cNvPr>
          <p:cNvPicPr>
            <a:picLocks noChangeAspect="1"/>
          </p:cNvPicPr>
          <p:nvPr/>
        </p:nvPicPr>
        <p:blipFill rotWithShape="1">
          <a:blip r:embed="rId3"/>
          <a:srcRect l="55000" t="23320" r="16667" b="11462"/>
          <a:stretch/>
        </p:blipFill>
        <p:spPr>
          <a:xfrm>
            <a:off x="0" y="802948"/>
            <a:ext cx="5638800" cy="5937904"/>
          </a:xfrm>
          <a:prstGeom prst="rect">
            <a:avLst/>
          </a:prstGeom>
        </p:spPr>
      </p:pic>
      <p:pic>
        <p:nvPicPr>
          <p:cNvPr id="7" name="Picture 2" descr="Puede ser una imagen de 6 personas, personas estudiando, sala de prensa y texto que dice &quot;agopare Tereza Alba García Presidenta del Conagopare Ûaa&quot;">
            <a:extLst>
              <a:ext uri="{FF2B5EF4-FFF2-40B4-BE49-F238E27FC236}">
                <a16:creationId xmlns:a16="http://schemas.microsoft.com/office/drawing/2014/main" id="{344F9D83-3322-45F2-86B8-B7DCD1B207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2021540"/>
            <a:ext cx="2902586"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9260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5A4E4D-179A-4ABB-90CC-5830C731C626}"/>
              </a:ext>
            </a:extLst>
          </p:cNvPr>
          <p:cNvSpPr>
            <a:spLocks noGrp="1"/>
          </p:cNvSpPr>
          <p:nvPr>
            <p:ph idx="1"/>
          </p:nvPr>
        </p:nvSpPr>
        <p:spPr>
          <a:xfrm>
            <a:off x="304800" y="1331259"/>
            <a:ext cx="8229600" cy="4195481"/>
          </a:xfrm>
        </p:spPr>
        <p:txBody>
          <a:bodyPr>
            <a:normAutofit/>
          </a:bodyPr>
          <a:lstStyle/>
          <a:p>
            <a:pPr marL="0" indent="0">
              <a:buNone/>
            </a:pPr>
            <a:r>
              <a:rPr lang="es-MX" sz="8000" b="1" dirty="0">
                <a:solidFill>
                  <a:schemeClr val="bg1"/>
                </a:solidFill>
              </a:rPr>
              <a:t> </a:t>
            </a:r>
            <a:endParaRPr lang="es-EC" sz="8000" b="1" dirty="0">
              <a:solidFill>
                <a:schemeClr val="bg1"/>
              </a:solidFill>
            </a:endParaRPr>
          </a:p>
        </p:txBody>
      </p:sp>
      <p:sp>
        <p:nvSpPr>
          <p:cNvPr id="4" name="object 7">
            <a:extLst>
              <a:ext uri="{FF2B5EF4-FFF2-40B4-BE49-F238E27FC236}">
                <a16:creationId xmlns:a16="http://schemas.microsoft.com/office/drawing/2014/main" id="{FECE45DD-A65A-4C16-81E3-BC0392B46978}"/>
              </a:ext>
            </a:extLst>
          </p:cNvPr>
          <p:cNvSpPr/>
          <p:nvPr/>
        </p:nvSpPr>
        <p:spPr>
          <a:xfrm>
            <a:off x="0" y="1"/>
            <a:ext cx="1828800" cy="762000"/>
          </a:xfrm>
          <a:prstGeom prst="rect">
            <a:avLst/>
          </a:prstGeom>
          <a:blipFill>
            <a:blip r:embed="rId2" cstate="print"/>
            <a:stretch>
              <a:fillRect/>
            </a:stretch>
          </a:blipFill>
        </p:spPr>
        <p:txBody>
          <a:bodyPr wrap="square" lIns="0" tIns="0" rIns="0" bIns="0" rtlCol="0"/>
          <a:lstStyle/>
          <a:p>
            <a:endParaRPr/>
          </a:p>
        </p:txBody>
      </p:sp>
      <p:sp>
        <p:nvSpPr>
          <p:cNvPr id="9" name="Rectángulo 8">
            <a:extLst>
              <a:ext uri="{FF2B5EF4-FFF2-40B4-BE49-F238E27FC236}">
                <a16:creationId xmlns:a16="http://schemas.microsoft.com/office/drawing/2014/main" id="{373926BF-C4FC-4A66-8A67-EA8CE19E2D76}"/>
              </a:ext>
            </a:extLst>
          </p:cNvPr>
          <p:cNvSpPr/>
          <p:nvPr/>
        </p:nvSpPr>
        <p:spPr>
          <a:xfrm>
            <a:off x="2286000" y="117148"/>
            <a:ext cx="4267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ÁREA CONTABLE/ASISTENCIA EN </a:t>
            </a:r>
            <a:r>
              <a:rPr lang="es-ES" sz="1800" b="1" dirty="0" err="1">
                <a:effectLst/>
                <a:latin typeface="Verdana" panose="020B0604030504040204" pitchFamily="34" charset="0"/>
                <a:ea typeface="Calibri" panose="020F0502020204030204" pitchFamily="34" charset="0"/>
                <a:cs typeface="Times New Roman" panose="02020603050405020304" pitchFamily="18" charset="0"/>
              </a:rPr>
              <a:t>ANYDESK</a:t>
            </a:r>
            <a:endParaRPr lang="es-EC" b="1" dirty="0"/>
          </a:p>
        </p:txBody>
      </p:sp>
      <p:pic>
        <p:nvPicPr>
          <p:cNvPr id="5" name="Imagen 4">
            <a:extLst>
              <a:ext uri="{FF2B5EF4-FFF2-40B4-BE49-F238E27FC236}">
                <a16:creationId xmlns:a16="http://schemas.microsoft.com/office/drawing/2014/main" id="{16652BB1-A3E6-4A13-9428-6A29A4EF2B23}"/>
              </a:ext>
            </a:extLst>
          </p:cNvPr>
          <p:cNvPicPr>
            <a:picLocks noChangeAspect="1"/>
          </p:cNvPicPr>
          <p:nvPr/>
        </p:nvPicPr>
        <p:blipFill rotWithShape="1">
          <a:blip r:embed="rId3"/>
          <a:srcRect l="16666" t="30730" r="54167" b="12946"/>
          <a:stretch/>
        </p:blipFill>
        <p:spPr>
          <a:xfrm>
            <a:off x="266700" y="802948"/>
            <a:ext cx="8610600" cy="5526131"/>
          </a:xfrm>
          <a:prstGeom prst="rect">
            <a:avLst/>
          </a:prstGeom>
        </p:spPr>
      </p:pic>
    </p:spTree>
    <p:extLst>
      <p:ext uri="{BB962C8B-B14F-4D97-AF65-F5344CB8AC3E}">
        <p14:creationId xmlns:p14="http://schemas.microsoft.com/office/powerpoint/2010/main" val="2830170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object 2">
            <a:extLst>
              <a:ext uri="{FF2B5EF4-FFF2-40B4-BE49-F238E27FC236}">
                <a16:creationId xmlns:a16="http://schemas.microsoft.com/office/drawing/2014/main" id="{0F4B4426-3351-4D18-B467-E13FF97E7A22}"/>
              </a:ext>
            </a:extLst>
          </p:cNvPr>
          <p:cNvGrpSpPr/>
          <p:nvPr/>
        </p:nvGrpSpPr>
        <p:grpSpPr>
          <a:xfrm>
            <a:off x="1590610" y="22942"/>
            <a:ext cx="6396355" cy="1047115"/>
            <a:chOff x="1803400" y="0"/>
            <a:chExt cx="6396355" cy="1047115"/>
          </a:xfrm>
          <a:solidFill>
            <a:schemeClr val="tx1"/>
          </a:solidFill>
          <a:effectLst>
            <a:glow rad="228600">
              <a:schemeClr val="accent6">
                <a:satMod val="175000"/>
                <a:alpha val="40000"/>
              </a:schemeClr>
            </a:glow>
          </a:effectLst>
        </p:grpSpPr>
        <p:sp>
          <p:nvSpPr>
            <p:cNvPr id="24" name="object 3">
              <a:extLst>
                <a:ext uri="{FF2B5EF4-FFF2-40B4-BE49-F238E27FC236}">
                  <a16:creationId xmlns:a16="http://schemas.microsoft.com/office/drawing/2014/main" id="{9CB4689A-8DAB-487A-847E-81C2D667C772}"/>
                </a:ext>
              </a:extLst>
            </p:cNvPr>
            <p:cNvSpPr/>
            <p:nvPr/>
          </p:nvSpPr>
          <p:spPr>
            <a:xfrm>
              <a:off x="1803400" y="0"/>
              <a:ext cx="6396228" cy="1046988"/>
            </a:xfrm>
            <a:prstGeom prst="rect">
              <a:avLst/>
            </a:prstGeom>
            <a:grpFill/>
          </p:spPr>
          <p:txBody>
            <a:bodyPr wrap="square" lIns="0" tIns="0" rIns="0" bIns="0" rtlCol="0"/>
            <a:lstStyle/>
            <a:p>
              <a:pPr algn="ctr"/>
              <a:endParaRPr/>
            </a:p>
          </p:txBody>
        </p:sp>
        <p:sp>
          <p:nvSpPr>
            <p:cNvPr id="25" name="object 4">
              <a:extLst>
                <a:ext uri="{FF2B5EF4-FFF2-40B4-BE49-F238E27FC236}">
                  <a16:creationId xmlns:a16="http://schemas.microsoft.com/office/drawing/2014/main" id="{B3857B44-2FB7-4959-B2AE-2A4346207F4B}"/>
                </a:ext>
              </a:extLst>
            </p:cNvPr>
            <p:cNvSpPr/>
            <p:nvPr/>
          </p:nvSpPr>
          <p:spPr>
            <a:xfrm>
              <a:off x="2052320" y="233679"/>
              <a:ext cx="5902960" cy="568960"/>
            </a:xfrm>
            <a:custGeom>
              <a:avLst/>
              <a:gdLst/>
              <a:ahLst/>
              <a:cxnLst/>
              <a:rect l="l" t="t" r="r" b="b"/>
              <a:pathLst>
                <a:path w="5902959" h="568960">
                  <a:moveTo>
                    <a:pt x="5902959" y="0"/>
                  </a:moveTo>
                  <a:lnTo>
                    <a:pt x="0" y="0"/>
                  </a:lnTo>
                  <a:lnTo>
                    <a:pt x="0" y="568960"/>
                  </a:lnTo>
                  <a:lnTo>
                    <a:pt x="5902959" y="568960"/>
                  </a:lnTo>
                  <a:lnTo>
                    <a:pt x="5902959" y="0"/>
                  </a:lnTo>
                  <a:close/>
                </a:path>
              </a:pathLst>
            </a:custGeom>
            <a:grpFill/>
          </p:spPr>
          <p:txBody>
            <a:bodyPr wrap="square" lIns="0" tIns="0" rIns="0" bIns="0" rtlCol="0"/>
            <a:lstStyle/>
            <a:p>
              <a:pPr algn="ctr"/>
              <a:endParaRPr/>
            </a:p>
          </p:txBody>
        </p:sp>
        <p:sp>
          <p:nvSpPr>
            <p:cNvPr id="31" name="object 5">
              <a:extLst>
                <a:ext uri="{FF2B5EF4-FFF2-40B4-BE49-F238E27FC236}">
                  <a16:creationId xmlns:a16="http://schemas.microsoft.com/office/drawing/2014/main" id="{12D104E0-047B-42F1-9BDE-043548261E48}"/>
                </a:ext>
              </a:extLst>
            </p:cNvPr>
            <p:cNvSpPr/>
            <p:nvPr/>
          </p:nvSpPr>
          <p:spPr>
            <a:xfrm>
              <a:off x="2049779" y="231140"/>
              <a:ext cx="5908040" cy="574040"/>
            </a:xfrm>
            <a:custGeom>
              <a:avLst/>
              <a:gdLst/>
              <a:ahLst/>
              <a:cxnLst/>
              <a:rect l="l" t="t" r="r" b="b"/>
              <a:pathLst>
                <a:path w="5908040" h="574040">
                  <a:moveTo>
                    <a:pt x="0" y="539114"/>
                  </a:moveTo>
                  <a:lnTo>
                    <a:pt x="0" y="574039"/>
                  </a:lnTo>
                  <a:lnTo>
                    <a:pt x="34925" y="574039"/>
                  </a:lnTo>
                  <a:lnTo>
                    <a:pt x="0" y="539114"/>
                  </a:lnTo>
                  <a:close/>
                </a:path>
                <a:path w="5908040" h="574040">
                  <a:moveTo>
                    <a:pt x="34925" y="0"/>
                  </a:moveTo>
                  <a:lnTo>
                    <a:pt x="0" y="34925"/>
                  </a:lnTo>
                  <a:lnTo>
                    <a:pt x="0" y="539114"/>
                  </a:lnTo>
                  <a:lnTo>
                    <a:pt x="34925" y="574039"/>
                  </a:lnTo>
                  <a:lnTo>
                    <a:pt x="34925" y="0"/>
                  </a:lnTo>
                  <a:close/>
                </a:path>
                <a:path w="5908040" h="574040">
                  <a:moveTo>
                    <a:pt x="5873115" y="539114"/>
                  </a:moveTo>
                  <a:lnTo>
                    <a:pt x="34925" y="539114"/>
                  </a:lnTo>
                  <a:lnTo>
                    <a:pt x="34925" y="574039"/>
                  </a:lnTo>
                  <a:lnTo>
                    <a:pt x="5873115" y="574039"/>
                  </a:lnTo>
                  <a:lnTo>
                    <a:pt x="5873115" y="539114"/>
                  </a:lnTo>
                  <a:close/>
                </a:path>
                <a:path w="5908040" h="574040">
                  <a:moveTo>
                    <a:pt x="5873115" y="0"/>
                  </a:moveTo>
                  <a:lnTo>
                    <a:pt x="5873115" y="574039"/>
                  </a:lnTo>
                  <a:lnTo>
                    <a:pt x="5908040" y="539114"/>
                  </a:lnTo>
                  <a:lnTo>
                    <a:pt x="5908040" y="34925"/>
                  </a:lnTo>
                  <a:lnTo>
                    <a:pt x="5873115" y="0"/>
                  </a:lnTo>
                  <a:close/>
                </a:path>
                <a:path w="5908040" h="574040">
                  <a:moveTo>
                    <a:pt x="5908040" y="539114"/>
                  </a:moveTo>
                  <a:lnTo>
                    <a:pt x="5873115" y="574039"/>
                  </a:lnTo>
                  <a:lnTo>
                    <a:pt x="5908040" y="574039"/>
                  </a:lnTo>
                  <a:lnTo>
                    <a:pt x="5908040" y="539114"/>
                  </a:lnTo>
                  <a:close/>
                </a:path>
                <a:path w="5908040" h="574040">
                  <a:moveTo>
                    <a:pt x="34925" y="0"/>
                  </a:moveTo>
                  <a:lnTo>
                    <a:pt x="0" y="0"/>
                  </a:lnTo>
                  <a:lnTo>
                    <a:pt x="0" y="34925"/>
                  </a:lnTo>
                  <a:lnTo>
                    <a:pt x="34925" y="0"/>
                  </a:lnTo>
                  <a:close/>
                </a:path>
                <a:path w="5908040" h="574040">
                  <a:moveTo>
                    <a:pt x="5873115" y="0"/>
                  </a:moveTo>
                  <a:lnTo>
                    <a:pt x="34925" y="0"/>
                  </a:lnTo>
                  <a:lnTo>
                    <a:pt x="34925" y="34925"/>
                  </a:lnTo>
                  <a:lnTo>
                    <a:pt x="5873115" y="34925"/>
                  </a:lnTo>
                  <a:lnTo>
                    <a:pt x="5873115" y="0"/>
                  </a:lnTo>
                  <a:close/>
                </a:path>
                <a:path w="5908040" h="574040">
                  <a:moveTo>
                    <a:pt x="5908040" y="0"/>
                  </a:moveTo>
                  <a:lnTo>
                    <a:pt x="5873115" y="0"/>
                  </a:lnTo>
                  <a:lnTo>
                    <a:pt x="5908040" y="34925"/>
                  </a:lnTo>
                  <a:lnTo>
                    <a:pt x="5908040" y="0"/>
                  </a:lnTo>
                  <a:close/>
                </a:path>
              </a:pathLst>
            </a:custGeom>
            <a:grpFill/>
          </p:spPr>
          <p:txBody>
            <a:bodyPr wrap="square" lIns="0" tIns="0" rIns="0" bIns="0" rtlCol="0"/>
            <a:lstStyle/>
            <a:p>
              <a:pPr algn="ctr"/>
              <a:endParaRPr/>
            </a:p>
          </p:txBody>
        </p:sp>
      </p:grpSp>
      <p:sp>
        <p:nvSpPr>
          <p:cNvPr id="6" name="object 6"/>
          <p:cNvSpPr txBox="1">
            <a:spLocks noGrp="1"/>
          </p:cNvSpPr>
          <p:nvPr>
            <p:ph type="title"/>
          </p:nvPr>
        </p:nvSpPr>
        <p:spPr>
          <a:xfrm>
            <a:off x="35105" y="276502"/>
            <a:ext cx="7778825" cy="522259"/>
          </a:xfrm>
          <a:prstGeom prst="rect">
            <a:avLst/>
          </a:prstGeom>
        </p:spPr>
        <p:txBody>
          <a:bodyPr vert="horz" wrap="square" lIns="0" tIns="0" rIns="0" bIns="0" rtlCol="0">
            <a:spAutoFit/>
          </a:bodyPr>
          <a:lstStyle/>
          <a:p>
            <a:pPr marL="1675130" algn="ctr">
              <a:lnSpc>
                <a:spcPts val="4520"/>
              </a:lnSpc>
            </a:pPr>
            <a:r>
              <a:rPr lang="es-MX" sz="2800" b="1" spc="-400" dirty="0">
                <a:solidFill>
                  <a:schemeClr val="bg1"/>
                </a:solidFill>
                <a:latin typeface="+mn-lt"/>
              </a:rPr>
              <a:t>PREGUNTAS/APORTES CIUDADANÍA</a:t>
            </a:r>
            <a:endParaRPr sz="2800" b="1" spc="-475" dirty="0">
              <a:solidFill>
                <a:schemeClr val="bg1"/>
              </a:solidFill>
              <a:latin typeface="+mn-lt"/>
            </a:endParaRPr>
          </a:p>
        </p:txBody>
      </p:sp>
      <p:sp>
        <p:nvSpPr>
          <p:cNvPr id="7" name="object 7"/>
          <p:cNvSpPr/>
          <p:nvPr/>
        </p:nvSpPr>
        <p:spPr>
          <a:xfrm>
            <a:off x="19083" y="95773"/>
            <a:ext cx="1460500" cy="568959"/>
          </a:xfrm>
          <a:prstGeom prst="rect">
            <a:avLst/>
          </a:prstGeom>
          <a:blipFill>
            <a:blip r:embed="rId2" cstate="print"/>
            <a:stretch>
              <a:fillRect/>
            </a:stretch>
          </a:blipFill>
        </p:spPr>
        <p:txBody>
          <a:bodyPr wrap="square" lIns="0" tIns="0" rIns="0" bIns="0" rtlCol="0"/>
          <a:lstStyle/>
          <a:p>
            <a:endParaRPr/>
          </a:p>
        </p:txBody>
      </p:sp>
      <p:sp>
        <p:nvSpPr>
          <p:cNvPr id="2" name="AutoShape 2">
            <a:extLst>
              <a:ext uri="{FF2B5EF4-FFF2-40B4-BE49-F238E27FC236}">
                <a16:creationId xmlns:a16="http://schemas.microsoft.com/office/drawing/2014/main" id="{1178E006-19F4-417D-876C-8E23B12C3A60}"/>
              </a:ext>
            </a:extLst>
          </p:cNvPr>
          <p:cNvSpPr>
            <a:spLocks noChangeAspect="1" noChangeArrowheads="1"/>
          </p:cNvSpPr>
          <p:nvPr/>
        </p:nvSpPr>
        <p:spPr bwMode="auto">
          <a:xfrm rot="5796974">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aphicFrame>
        <p:nvGraphicFramePr>
          <p:cNvPr id="13" name="Tabla 13">
            <a:extLst>
              <a:ext uri="{FF2B5EF4-FFF2-40B4-BE49-F238E27FC236}">
                <a16:creationId xmlns:a16="http://schemas.microsoft.com/office/drawing/2014/main" id="{942361F9-5C49-4E17-BA86-EB31650249CF}"/>
              </a:ext>
            </a:extLst>
          </p:cNvPr>
          <p:cNvGraphicFramePr>
            <a:graphicFrameLocks noGrp="1"/>
          </p:cNvGraphicFramePr>
          <p:nvPr>
            <p:extLst>
              <p:ext uri="{D42A27DB-BD31-4B8C-83A1-F6EECF244321}">
                <p14:modId xmlns:p14="http://schemas.microsoft.com/office/powerpoint/2010/main" val="1149595048"/>
              </p:ext>
            </p:extLst>
          </p:nvPr>
        </p:nvGraphicFramePr>
        <p:xfrm>
          <a:off x="35105" y="705232"/>
          <a:ext cx="9073792" cy="6497320"/>
        </p:xfrm>
        <a:graphic>
          <a:graphicData uri="http://schemas.openxmlformats.org/drawingml/2006/table">
            <a:tbl>
              <a:tblPr firstRow="1" bandRow="1">
                <a:tableStyleId>{5C22544A-7EE6-4342-B048-85BDC9FD1C3A}</a:tableStyleId>
              </a:tblPr>
              <a:tblGrid>
                <a:gridCol w="1717495">
                  <a:extLst>
                    <a:ext uri="{9D8B030D-6E8A-4147-A177-3AD203B41FA5}">
                      <a16:colId xmlns:a16="http://schemas.microsoft.com/office/drawing/2014/main" val="3592841080"/>
                    </a:ext>
                  </a:extLst>
                </a:gridCol>
                <a:gridCol w="4034612">
                  <a:extLst>
                    <a:ext uri="{9D8B030D-6E8A-4147-A177-3AD203B41FA5}">
                      <a16:colId xmlns:a16="http://schemas.microsoft.com/office/drawing/2014/main" val="3059638985"/>
                    </a:ext>
                  </a:extLst>
                </a:gridCol>
                <a:gridCol w="3321685">
                  <a:extLst>
                    <a:ext uri="{9D8B030D-6E8A-4147-A177-3AD203B41FA5}">
                      <a16:colId xmlns:a16="http://schemas.microsoft.com/office/drawing/2014/main" val="851278201"/>
                    </a:ext>
                  </a:extLst>
                </a:gridCol>
              </a:tblGrid>
              <a:tr h="513080">
                <a:tc>
                  <a:txBody>
                    <a:bodyPr/>
                    <a:lstStyle/>
                    <a:p>
                      <a:pPr algn="ctr"/>
                      <a:r>
                        <a:rPr lang="es-MX" sz="1400" dirty="0"/>
                        <a:t>GAD PARROQUIAL/CIUDADANÍA</a:t>
                      </a:r>
                      <a:endParaRPr lang="es-EC" sz="1400" dirty="0"/>
                    </a:p>
                  </a:txBody>
                  <a:tcPr/>
                </a:tc>
                <a:tc>
                  <a:txBody>
                    <a:bodyPr/>
                    <a:lstStyle/>
                    <a:p>
                      <a:pPr algn="ctr"/>
                      <a:r>
                        <a:rPr lang="es-MX" sz="1600" dirty="0"/>
                        <a:t>CONSULTA</a:t>
                      </a:r>
                      <a:endParaRPr lang="es-EC" sz="1600" dirty="0"/>
                    </a:p>
                  </a:txBody>
                  <a:tcPr/>
                </a:tc>
                <a:tc>
                  <a:txBody>
                    <a:bodyPr/>
                    <a:lstStyle/>
                    <a:p>
                      <a:r>
                        <a:rPr lang="es-MX" sz="1400" dirty="0"/>
                        <a:t>ACCIONES/CONAGOPARE</a:t>
                      </a:r>
                      <a:endParaRPr lang="es-EC" sz="1400" dirty="0"/>
                    </a:p>
                  </a:txBody>
                  <a:tcPr/>
                </a:tc>
                <a:extLst>
                  <a:ext uri="{0D108BD9-81ED-4DB2-BD59-A6C34878D82A}">
                    <a16:rowId xmlns:a16="http://schemas.microsoft.com/office/drawing/2014/main" val="1731397769"/>
                  </a:ext>
                </a:extLst>
              </a:tr>
              <a:tr h="370840">
                <a:tc>
                  <a:txBody>
                    <a:bodyPr/>
                    <a:lstStyle/>
                    <a:p>
                      <a:r>
                        <a:rPr lang="es-MX" sz="1400" dirty="0"/>
                        <a:t>GAD CHICAÑA</a:t>
                      </a:r>
                      <a:endParaRPr lang="es-EC" sz="1400" dirty="0"/>
                    </a:p>
                  </a:txBody>
                  <a:tcPr/>
                </a:tc>
                <a:tc>
                  <a:txBody>
                    <a:bodyPr/>
                    <a:lstStyle/>
                    <a:p>
                      <a:pPr marL="0" marR="0" lvl="0" indent="0" algn="just" defTabSz="457207" rtl="0" eaLnBrk="1" fontAlgn="auto" latinLnBrk="0" hangingPunct="1">
                        <a:lnSpc>
                          <a:spcPct val="100000"/>
                        </a:lnSpc>
                        <a:spcBef>
                          <a:spcPts val="0"/>
                        </a:spcBef>
                        <a:spcAft>
                          <a:spcPts val="0"/>
                        </a:spcAft>
                        <a:buClrTx/>
                        <a:buSzTx/>
                        <a:buFontTx/>
                        <a:buNone/>
                        <a:tabLst/>
                        <a:defRPr/>
                      </a:pPr>
                      <a:r>
                        <a:rPr lang="es-MX" sz="1100" b="0" i="0" kern="1200" dirty="0">
                          <a:solidFill>
                            <a:schemeClr val="dk1"/>
                          </a:solidFill>
                          <a:effectLst/>
                          <a:latin typeface="+mn-lt"/>
                          <a:ea typeface="+mn-ea"/>
                          <a:cs typeface="+mn-cs"/>
                        </a:rPr>
                        <a:t>Mi parroquia esta interesado de conocer en esta rendición de cuentas de que en unas de las reuniones que teníamos en Zamora se resolvió que ponga oficios al señor presidente de la república que se estabilice el ministro de la amazonia </a:t>
                      </a:r>
                      <a:r>
                        <a:rPr lang="es-MX" sz="1100" b="0" i="0" kern="1200" dirty="0" err="1">
                          <a:solidFill>
                            <a:schemeClr val="dk1"/>
                          </a:solidFill>
                          <a:effectLst/>
                          <a:latin typeface="+mn-lt"/>
                          <a:ea typeface="+mn-ea"/>
                          <a:cs typeface="+mn-cs"/>
                        </a:rPr>
                        <a:t>STCEA</a:t>
                      </a:r>
                      <a:r>
                        <a:rPr lang="es-MX" sz="1100" b="0" i="0" kern="1200" dirty="0">
                          <a:solidFill>
                            <a:schemeClr val="dk1"/>
                          </a:solidFill>
                          <a:effectLst/>
                          <a:latin typeface="+mn-lt"/>
                          <a:ea typeface="+mn-ea"/>
                          <a:cs typeface="+mn-cs"/>
                        </a:rPr>
                        <a:t> con la finalidad de que los proyectos que se presento tengan un avance.</a:t>
                      </a:r>
                      <a:endParaRPr lang="es-EC" sz="1100" dirty="0"/>
                    </a:p>
                    <a:p>
                      <a:endParaRPr lang="es-EC" dirty="0"/>
                    </a:p>
                  </a:txBody>
                  <a:tcPr/>
                </a:tc>
                <a:tc>
                  <a:txBody>
                    <a:bodyPr/>
                    <a:lstStyle/>
                    <a:p>
                      <a:pPr algn="just"/>
                      <a:r>
                        <a:rPr lang="es-EC" sz="1600" b="0" i="0" kern="1200" dirty="0">
                          <a:solidFill>
                            <a:schemeClr val="dk1"/>
                          </a:solidFill>
                          <a:effectLst/>
                          <a:latin typeface="+mn-lt"/>
                          <a:ea typeface="+mn-ea"/>
                          <a:cs typeface="+mn-cs"/>
                        </a:rPr>
                        <a:t>Zamora, 30 de abril del 2025. Oficio </a:t>
                      </a:r>
                      <a:r>
                        <a:rPr lang="es-EC" sz="1600" b="0" i="0" kern="1200" dirty="0" err="1">
                          <a:solidFill>
                            <a:schemeClr val="dk1"/>
                          </a:solidFill>
                          <a:effectLst/>
                          <a:latin typeface="+mn-lt"/>
                          <a:ea typeface="+mn-ea"/>
                          <a:cs typeface="+mn-cs"/>
                        </a:rPr>
                        <a:t>Nº</a:t>
                      </a:r>
                      <a:r>
                        <a:rPr lang="es-EC" sz="1600" b="0" i="0" kern="1200" dirty="0">
                          <a:solidFill>
                            <a:schemeClr val="dk1"/>
                          </a:solidFill>
                          <a:effectLst/>
                          <a:latin typeface="+mn-lt"/>
                          <a:ea typeface="+mn-ea"/>
                          <a:cs typeface="+mn-cs"/>
                        </a:rPr>
                        <a:t> 040-CONAGOPARE-Z-CH - P-OF-2025. Envío de oficio al Presidente de la República. </a:t>
                      </a:r>
                      <a:endParaRPr lang="es-EC" sz="1600" dirty="0"/>
                    </a:p>
                  </a:txBody>
                  <a:tcPr/>
                </a:tc>
                <a:extLst>
                  <a:ext uri="{0D108BD9-81ED-4DB2-BD59-A6C34878D82A}">
                    <a16:rowId xmlns:a16="http://schemas.microsoft.com/office/drawing/2014/main" val="2118597694"/>
                  </a:ext>
                </a:extLst>
              </a:tr>
              <a:tr h="370840">
                <a:tc>
                  <a:txBody>
                    <a:bodyPr/>
                    <a:lstStyle/>
                    <a:p>
                      <a:endParaRPr lang="es-MX" sz="1400" dirty="0"/>
                    </a:p>
                    <a:p>
                      <a:endParaRPr lang="es-MX" sz="1400" dirty="0"/>
                    </a:p>
                    <a:p>
                      <a:r>
                        <a:rPr lang="es-MX" sz="1400" i="1" dirty="0"/>
                        <a:t>GAD TRIUNFO DORADO</a:t>
                      </a:r>
                      <a:endParaRPr lang="es-EC" sz="1400" i="1" dirty="0"/>
                    </a:p>
                  </a:txBody>
                  <a:tcPr/>
                </a:tc>
                <a:tc>
                  <a:txBody>
                    <a:bodyPr/>
                    <a:lstStyle/>
                    <a:p>
                      <a:pPr algn="just"/>
                      <a:r>
                        <a:rPr lang="es-MX" sz="1600" dirty="0"/>
                        <a:t>¿Cuál fue el presupuesto para el área de inversión correspondiente al año 2024?</a:t>
                      </a:r>
                      <a:endParaRPr lang="es-EC" sz="1600" dirty="0"/>
                    </a:p>
                  </a:txBody>
                  <a:tcPr/>
                </a:tc>
                <a:tc>
                  <a:txBody>
                    <a:bodyPr/>
                    <a:lstStyle/>
                    <a:p>
                      <a:r>
                        <a:rPr lang="es-EC" sz="1400" dirty="0"/>
                        <a:t>Conforme el art. 313 del </a:t>
                      </a:r>
                      <a:r>
                        <a:rPr lang="es-EC" sz="1200" dirty="0" err="1"/>
                        <a:t>COOTAD</a:t>
                      </a:r>
                      <a:r>
                        <a:rPr lang="es-EC" sz="1400" dirty="0"/>
                        <a:t>, la misión  del Conagopare, es el asesoramiento, asistencia técnica a los </a:t>
                      </a:r>
                      <a:r>
                        <a:rPr lang="es-EC" sz="1400" dirty="0" err="1"/>
                        <a:t>GADPR</a:t>
                      </a:r>
                      <a:r>
                        <a:rPr lang="es-EC" sz="1400" dirty="0"/>
                        <a:t>.  No manejamos presupuesto de inversión. </a:t>
                      </a:r>
                    </a:p>
                  </a:txBody>
                  <a:tcPr/>
                </a:tc>
                <a:extLst>
                  <a:ext uri="{0D108BD9-81ED-4DB2-BD59-A6C34878D82A}">
                    <a16:rowId xmlns:a16="http://schemas.microsoft.com/office/drawing/2014/main" val="3962634258"/>
                  </a:ext>
                </a:extLst>
              </a:tr>
              <a:tr h="370840">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s-MX" sz="1400" dirty="0"/>
                        <a:t>GAD TRIUNFO DORADO</a:t>
                      </a:r>
                      <a:endParaRPr lang="es-EC" sz="1400" dirty="0"/>
                    </a:p>
                    <a:p>
                      <a:endParaRPr lang="es-EC" sz="1400" dirty="0"/>
                    </a:p>
                  </a:txBody>
                  <a:tcPr/>
                </a:tc>
                <a:tc>
                  <a:txBody>
                    <a:bodyPr/>
                    <a:lstStyle/>
                    <a:p>
                      <a:pPr algn="just"/>
                      <a:r>
                        <a:rPr lang="es-MX" sz="1600" dirty="0"/>
                        <a:t>¿Qué proyectos de apoyo al sector productivo se ejecutaron en el año 2024?</a:t>
                      </a:r>
                      <a:endParaRPr lang="es-EC" sz="1600" dirty="0"/>
                    </a:p>
                  </a:txBody>
                  <a:tcPr/>
                </a:tc>
                <a:tc>
                  <a:txBody>
                    <a:bodyPr/>
                    <a:lstStyle/>
                    <a:p>
                      <a:pPr algn="just"/>
                      <a:r>
                        <a:rPr lang="es-MX" sz="1400" dirty="0"/>
                        <a:t>Se elaboró un proyecto denominado,</a:t>
                      </a:r>
                      <a:r>
                        <a:rPr lang="es-ES" sz="1400" kern="1200" dirty="0">
                          <a:solidFill>
                            <a:schemeClr val="dk1"/>
                          </a:solidFill>
                          <a:effectLst/>
                          <a:latin typeface="+mn-lt"/>
                          <a:ea typeface="+mn-ea"/>
                          <a:cs typeface="+mn-cs"/>
                        </a:rPr>
                        <a:t> </a:t>
                      </a:r>
                      <a:r>
                        <a:rPr lang="es-ES" sz="1400" b="1" kern="1200" dirty="0">
                          <a:solidFill>
                            <a:schemeClr val="dk1"/>
                          </a:solidFill>
                          <a:effectLst/>
                          <a:latin typeface="+mn-lt"/>
                          <a:ea typeface="+mn-ea"/>
                          <a:cs typeface="+mn-cs"/>
                        </a:rPr>
                        <a:t>Fortalecimiento del aparato productivo de las parroquias rurales de la  provincia de Zamora Chinchipe. </a:t>
                      </a:r>
                      <a:r>
                        <a:rPr lang="es-MX" sz="1400" b="1" dirty="0"/>
                        <a:t> </a:t>
                      </a:r>
                      <a:r>
                        <a:rPr lang="es-MX" sz="1400" dirty="0"/>
                        <a:t>que tiene que ver con el componente  productivo, el cual  esta para aprobación de recursos en el Fondo Común.</a:t>
                      </a:r>
                      <a:endParaRPr lang="es-EC" sz="1400" dirty="0"/>
                    </a:p>
                  </a:txBody>
                  <a:tcPr/>
                </a:tc>
                <a:extLst>
                  <a:ext uri="{0D108BD9-81ED-4DB2-BD59-A6C34878D82A}">
                    <a16:rowId xmlns:a16="http://schemas.microsoft.com/office/drawing/2014/main" val="2681849126"/>
                  </a:ext>
                </a:extLst>
              </a:tr>
              <a:tr h="370840">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s-MX" sz="1400" dirty="0"/>
                        <a:t>GAD TRIUNFO DORADO</a:t>
                      </a:r>
                      <a:endParaRPr lang="es-EC" sz="1400" dirty="0"/>
                    </a:p>
                    <a:p>
                      <a:endParaRPr lang="es-EC" sz="1400" dirty="0"/>
                    </a:p>
                  </a:txBody>
                  <a:tcPr/>
                </a:tc>
                <a:tc>
                  <a:txBody>
                    <a:bodyPr/>
                    <a:lstStyle/>
                    <a:p>
                      <a:pPr algn="just"/>
                      <a:r>
                        <a:rPr lang="es-MX" dirty="0"/>
                        <a:t>¿</a:t>
                      </a:r>
                      <a:r>
                        <a:rPr lang="es-MX" sz="1600" dirty="0"/>
                        <a:t>Cuál es el estado de los casos denunciados que han sido resueltos en el año 2024?</a:t>
                      </a:r>
                      <a:endParaRPr lang="es-EC" dirty="0"/>
                    </a:p>
                  </a:txBody>
                  <a:tcPr/>
                </a:tc>
                <a:tc>
                  <a:txBody>
                    <a:bodyPr/>
                    <a:lstStyle/>
                    <a:p>
                      <a:r>
                        <a:rPr lang="es-MX" dirty="0"/>
                        <a:t>Se contesta con el cuadro expuesto del área jurídica. </a:t>
                      </a:r>
                      <a:endParaRPr lang="es-EC" dirty="0"/>
                    </a:p>
                  </a:txBody>
                  <a:tcPr/>
                </a:tc>
                <a:extLst>
                  <a:ext uri="{0D108BD9-81ED-4DB2-BD59-A6C34878D82A}">
                    <a16:rowId xmlns:a16="http://schemas.microsoft.com/office/drawing/2014/main" val="4203561053"/>
                  </a:ext>
                </a:extLst>
              </a:tr>
              <a:tr h="370840">
                <a:tc>
                  <a:txBody>
                    <a:bodyPr/>
                    <a:lstStyle/>
                    <a:p>
                      <a:endParaRPr lang="es-EC"/>
                    </a:p>
                  </a:txBody>
                  <a:tcPr/>
                </a:tc>
                <a:tc>
                  <a:txBody>
                    <a:bodyPr/>
                    <a:lstStyle/>
                    <a:p>
                      <a:endParaRPr lang="es-EC"/>
                    </a:p>
                  </a:txBody>
                  <a:tcPr/>
                </a:tc>
                <a:tc>
                  <a:txBody>
                    <a:bodyPr/>
                    <a:lstStyle/>
                    <a:p>
                      <a:endParaRPr lang="es-EC" dirty="0"/>
                    </a:p>
                  </a:txBody>
                  <a:tcPr/>
                </a:tc>
                <a:extLst>
                  <a:ext uri="{0D108BD9-81ED-4DB2-BD59-A6C34878D82A}">
                    <a16:rowId xmlns:a16="http://schemas.microsoft.com/office/drawing/2014/main" val="3019343323"/>
                  </a:ext>
                </a:extLst>
              </a:tr>
            </a:tbl>
          </a:graphicData>
        </a:graphic>
      </p:graphicFrame>
    </p:spTree>
    <p:extLst>
      <p:ext uri="{BB962C8B-B14F-4D97-AF65-F5344CB8AC3E}">
        <p14:creationId xmlns:p14="http://schemas.microsoft.com/office/powerpoint/2010/main" val="1237959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52320" y="215522"/>
            <a:ext cx="6840855" cy="647701"/>
            <a:chOff x="2019300" y="0"/>
            <a:chExt cx="6840855" cy="1163955"/>
          </a:xfrm>
          <a:solidFill>
            <a:schemeClr val="tx1"/>
          </a:solidFill>
          <a:effectLst>
            <a:glow rad="63500">
              <a:schemeClr val="accent6">
                <a:satMod val="175000"/>
                <a:alpha val="40000"/>
              </a:schemeClr>
            </a:glow>
          </a:effectLst>
        </p:grpSpPr>
        <p:sp>
          <p:nvSpPr>
            <p:cNvPr id="3" name="object 3"/>
            <p:cNvSpPr/>
            <p:nvPr/>
          </p:nvSpPr>
          <p:spPr>
            <a:xfrm>
              <a:off x="2019300" y="0"/>
              <a:ext cx="6840728" cy="1163827"/>
            </a:xfrm>
            <a:prstGeom prst="rect">
              <a:avLst/>
            </a:prstGeom>
            <a:grpFill/>
          </p:spPr>
          <p:txBody>
            <a:bodyPr wrap="square" lIns="0" tIns="0" rIns="0" bIns="0" rtlCol="0"/>
            <a:lstStyle/>
            <a:p>
              <a:endParaRPr/>
            </a:p>
          </p:txBody>
        </p:sp>
        <p:sp>
          <p:nvSpPr>
            <p:cNvPr id="4" name="object 4"/>
            <p:cNvSpPr/>
            <p:nvPr/>
          </p:nvSpPr>
          <p:spPr>
            <a:xfrm>
              <a:off x="2268220" y="187960"/>
              <a:ext cx="6347460" cy="731520"/>
            </a:xfrm>
            <a:custGeom>
              <a:avLst/>
              <a:gdLst/>
              <a:ahLst/>
              <a:cxnLst/>
              <a:rect l="l" t="t" r="r" b="b"/>
              <a:pathLst>
                <a:path w="6347459" h="731519">
                  <a:moveTo>
                    <a:pt x="6347459" y="0"/>
                  </a:moveTo>
                  <a:lnTo>
                    <a:pt x="0" y="0"/>
                  </a:lnTo>
                  <a:lnTo>
                    <a:pt x="0" y="731520"/>
                  </a:lnTo>
                  <a:lnTo>
                    <a:pt x="6347459" y="731520"/>
                  </a:lnTo>
                  <a:lnTo>
                    <a:pt x="6347459" y="0"/>
                  </a:lnTo>
                  <a:close/>
                </a:path>
              </a:pathLst>
            </a:custGeom>
            <a:grpFill/>
          </p:spPr>
          <p:txBody>
            <a:bodyPr wrap="square" lIns="0" tIns="0" rIns="0" bIns="0" rtlCol="0"/>
            <a:lstStyle/>
            <a:p>
              <a:endParaRPr/>
            </a:p>
          </p:txBody>
        </p:sp>
        <p:sp>
          <p:nvSpPr>
            <p:cNvPr id="5" name="object 5"/>
            <p:cNvSpPr/>
            <p:nvPr/>
          </p:nvSpPr>
          <p:spPr>
            <a:xfrm>
              <a:off x="2265679" y="185420"/>
              <a:ext cx="6352540" cy="736600"/>
            </a:xfrm>
            <a:custGeom>
              <a:avLst/>
              <a:gdLst/>
              <a:ahLst/>
              <a:cxnLst/>
              <a:rect l="l" t="t" r="r" b="b"/>
              <a:pathLst>
                <a:path w="6352540" h="736600">
                  <a:moveTo>
                    <a:pt x="0" y="701675"/>
                  </a:moveTo>
                  <a:lnTo>
                    <a:pt x="0" y="736600"/>
                  </a:lnTo>
                  <a:lnTo>
                    <a:pt x="34925" y="736600"/>
                  </a:lnTo>
                  <a:lnTo>
                    <a:pt x="0" y="701675"/>
                  </a:lnTo>
                  <a:close/>
                </a:path>
                <a:path w="6352540" h="736600">
                  <a:moveTo>
                    <a:pt x="34925" y="0"/>
                  </a:moveTo>
                  <a:lnTo>
                    <a:pt x="0" y="34925"/>
                  </a:lnTo>
                  <a:lnTo>
                    <a:pt x="0" y="701675"/>
                  </a:lnTo>
                  <a:lnTo>
                    <a:pt x="34925" y="736600"/>
                  </a:lnTo>
                  <a:lnTo>
                    <a:pt x="34925" y="0"/>
                  </a:lnTo>
                  <a:close/>
                </a:path>
                <a:path w="6352540" h="736600">
                  <a:moveTo>
                    <a:pt x="6317615" y="701675"/>
                  </a:moveTo>
                  <a:lnTo>
                    <a:pt x="34925" y="701675"/>
                  </a:lnTo>
                  <a:lnTo>
                    <a:pt x="34925" y="736600"/>
                  </a:lnTo>
                  <a:lnTo>
                    <a:pt x="6317615" y="736600"/>
                  </a:lnTo>
                  <a:lnTo>
                    <a:pt x="6317615" y="701675"/>
                  </a:lnTo>
                  <a:close/>
                </a:path>
                <a:path w="6352540" h="736600">
                  <a:moveTo>
                    <a:pt x="6317615" y="0"/>
                  </a:moveTo>
                  <a:lnTo>
                    <a:pt x="6317615" y="736600"/>
                  </a:lnTo>
                  <a:lnTo>
                    <a:pt x="6352540" y="701675"/>
                  </a:lnTo>
                  <a:lnTo>
                    <a:pt x="6352540" y="34925"/>
                  </a:lnTo>
                  <a:lnTo>
                    <a:pt x="6317615" y="0"/>
                  </a:lnTo>
                  <a:close/>
                </a:path>
                <a:path w="6352540" h="736600">
                  <a:moveTo>
                    <a:pt x="6352540" y="701675"/>
                  </a:moveTo>
                  <a:lnTo>
                    <a:pt x="6317615" y="736600"/>
                  </a:lnTo>
                  <a:lnTo>
                    <a:pt x="6352540" y="736600"/>
                  </a:lnTo>
                  <a:lnTo>
                    <a:pt x="6352540" y="701675"/>
                  </a:lnTo>
                  <a:close/>
                </a:path>
                <a:path w="6352540" h="736600">
                  <a:moveTo>
                    <a:pt x="34925" y="0"/>
                  </a:moveTo>
                  <a:lnTo>
                    <a:pt x="0" y="0"/>
                  </a:lnTo>
                  <a:lnTo>
                    <a:pt x="0" y="34925"/>
                  </a:lnTo>
                  <a:lnTo>
                    <a:pt x="34925" y="0"/>
                  </a:lnTo>
                  <a:close/>
                </a:path>
                <a:path w="6352540" h="736600">
                  <a:moveTo>
                    <a:pt x="6317615" y="0"/>
                  </a:moveTo>
                  <a:lnTo>
                    <a:pt x="34925" y="0"/>
                  </a:lnTo>
                  <a:lnTo>
                    <a:pt x="34925" y="34925"/>
                  </a:lnTo>
                  <a:lnTo>
                    <a:pt x="6317615" y="34925"/>
                  </a:lnTo>
                  <a:lnTo>
                    <a:pt x="6317615" y="0"/>
                  </a:lnTo>
                  <a:close/>
                </a:path>
                <a:path w="6352540" h="736600">
                  <a:moveTo>
                    <a:pt x="6352540" y="0"/>
                  </a:moveTo>
                  <a:lnTo>
                    <a:pt x="6317615" y="0"/>
                  </a:lnTo>
                  <a:lnTo>
                    <a:pt x="6352540" y="34925"/>
                  </a:lnTo>
                  <a:lnTo>
                    <a:pt x="6352540" y="0"/>
                  </a:lnTo>
                  <a:close/>
                </a:path>
              </a:pathLst>
            </a:custGeom>
            <a:grpFill/>
          </p:spPr>
          <p:txBody>
            <a:bodyPr wrap="square" lIns="0" tIns="0" rIns="0" bIns="0" rtlCol="0"/>
            <a:lstStyle/>
            <a:p>
              <a:endParaRPr/>
            </a:p>
          </p:txBody>
        </p:sp>
      </p:grpSp>
      <p:sp>
        <p:nvSpPr>
          <p:cNvPr id="6" name="object 6"/>
          <p:cNvSpPr txBox="1">
            <a:spLocks noGrp="1"/>
          </p:cNvSpPr>
          <p:nvPr>
            <p:ph type="title"/>
          </p:nvPr>
        </p:nvSpPr>
        <p:spPr>
          <a:xfrm>
            <a:off x="2633473" y="233656"/>
            <a:ext cx="6347460" cy="576376"/>
          </a:xfrm>
          <a:prstGeom prst="rect">
            <a:avLst/>
          </a:prstGeom>
        </p:spPr>
        <p:txBody>
          <a:bodyPr vert="horz" wrap="square" lIns="0" tIns="0" rIns="0" bIns="0" rtlCol="0">
            <a:spAutoFit/>
          </a:bodyPr>
          <a:lstStyle/>
          <a:p>
            <a:pPr marL="247015">
              <a:lnSpc>
                <a:spcPts val="4915"/>
              </a:lnSpc>
            </a:pPr>
            <a:r>
              <a:rPr sz="3600" b="1" spc="-455" dirty="0">
                <a:solidFill>
                  <a:schemeClr val="bg1"/>
                </a:solidFill>
                <a:latin typeface="Arial" panose="020B0604020202020204" pitchFamily="34" charset="0"/>
                <a:cs typeface="Arial" panose="020B0604020202020204" pitchFamily="34" charset="0"/>
              </a:rPr>
              <a:t>GESTIÓN</a:t>
            </a:r>
            <a:r>
              <a:rPr sz="3600" b="1" spc="-195" dirty="0">
                <a:solidFill>
                  <a:schemeClr val="bg1"/>
                </a:solidFill>
                <a:latin typeface="Arial" panose="020B0604020202020204" pitchFamily="34" charset="0"/>
                <a:cs typeface="Arial" panose="020B0604020202020204" pitchFamily="34" charset="0"/>
              </a:rPr>
              <a:t> </a:t>
            </a:r>
            <a:r>
              <a:rPr sz="3600" b="1" spc="-405" dirty="0">
                <a:solidFill>
                  <a:schemeClr val="bg1"/>
                </a:solidFill>
                <a:latin typeface="Arial" panose="020B0604020202020204" pitchFamily="34" charset="0"/>
                <a:cs typeface="Arial" panose="020B0604020202020204" pitchFamily="34" charset="0"/>
              </a:rPr>
              <a:t>INSTITUCIONAL</a:t>
            </a:r>
            <a:endParaRPr sz="3600" b="1" dirty="0">
              <a:solidFill>
                <a:schemeClr val="bg1"/>
              </a:solidFill>
              <a:latin typeface="Arial" panose="020B0604020202020204" pitchFamily="34" charset="0"/>
              <a:cs typeface="Arial" panose="020B0604020202020204" pitchFamily="34" charset="0"/>
            </a:endParaRPr>
          </a:p>
        </p:txBody>
      </p:sp>
      <p:sp>
        <p:nvSpPr>
          <p:cNvPr id="8" name="object 8"/>
          <p:cNvSpPr/>
          <p:nvPr/>
        </p:nvSpPr>
        <p:spPr>
          <a:xfrm>
            <a:off x="396240" y="55880"/>
            <a:ext cx="1656080" cy="647700"/>
          </a:xfrm>
          <a:prstGeom prst="rect">
            <a:avLst/>
          </a:prstGeom>
          <a:blipFill>
            <a:blip r:embed="rId2" cstate="print"/>
            <a:stretch>
              <a:fillRect/>
            </a:stretch>
          </a:blipFill>
        </p:spPr>
        <p:txBody>
          <a:bodyPr wrap="square" lIns="0" tIns="0" rIns="0" bIns="0" rtlCol="0"/>
          <a:lstStyle/>
          <a:p>
            <a:endParaRPr/>
          </a:p>
        </p:txBody>
      </p:sp>
      <p:sp>
        <p:nvSpPr>
          <p:cNvPr id="12" name="object 12"/>
          <p:cNvSpPr txBox="1"/>
          <p:nvPr/>
        </p:nvSpPr>
        <p:spPr>
          <a:xfrm>
            <a:off x="228600" y="1022057"/>
            <a:ext cx="8420100" cy="5047536"/>
          </a:xfrm>
          <a:prstGeom prst="rect">
            <a:avLst/>
          </a:prstGeom>
        </p:spPr>
        <p:txBody>
          <a:bodyPr vert="horz" wrap="square" lIns="0" tIns="12700" rIns="0" bIns="0" rtlCol="0">
            <a:spAutoFit/>
          </a:bodyPr>
          <a:lstStyle/>
          <a:p>
            <a:pPr marL="12700" algn="ctr">
              <a:lnSpc>
                <a:spcPct val="100000"/>
              </a:lnSpc>
              <a:spcBef>
                <a:spcPts val="100"/>
              </a:spcBef>
            </a:pPr>
            <a:r>
              <a:rPr sz="1800" b="1" spc="-170" dirty="0" err="1">
                <a:solidFill>
                  <a:srgbClr val="00B0F0"/>
                </a:solidFill>
                <a:latin typeface="Arial"/>
                <a:cs typeface="Arial"/>
              </a:rPr>
              <a:t>ASAMBLEAS</a:t>
            </a:r>
            <a:r>
              <a:rPr sz="1800" b="1" spc="-165" dirty="0">
                <a:solidFill>
                  <a:srgbClr val="00B0F0"/>
                </a:solidFill>
                <a:latin typeface="Arial"/>
                <a:cs typeface="Arial"/>
              </a:rPr>
              <a:t> </a:t>
            </a:r>
            <a:r>
              <a:rPr sz="1800" b="1" spc="-180" dirty="0" err="1">
                <a:solidFill>
                  <a:srgbClr val="00B0F0"/>
                </a:solidFill>
                <a:latin typeface="Arial"/>
                <a:cs typeface="Arial"/>
              </a:rPr>
              <a:t>PROVINCIALES</a:t>
            </a:r>
            <a:endParaRPr lang="es-MX" sz="1800" b="1" spc="-180" dirty="0">
              <a:solidFill>
                <a:srgbClr val="00B0F0"/>
              </a:solidFill>
              <a:latin typeface="Arial"/>
              <a:cs typeface="Arial"/>
            </a:endParaRPr>
          </a:p>
          <a:p>
            <a:pPr marL="298450" indent="-285750" algn="just">
              <a:spcBef>
                <a:spcPts val="100"/>
              </a:spcBef>
              <a:buFont typeface="Wingdings" panose="05000000000000000000" pitchFamily="2" charset="2"/>
              <a:buChar char="q"/>
            </a:pPr>
            <a:r>
              <a:rPr lang="es-EC" b="1" spc="-180" dirty="0">
                <a:solidFill>
                  <a:srgbClr val="FFFF00"/>
                </a:solidFill>
                <a:latin typeface="Arial"/>
                <a:cs typeface="Arial"/>
              </a:rPr>
              <a:t>13 de enero- </a:t>
            </a:r>
            <a:r>
              <a:rPr lang="es-ES" sz="1800" b="1" dirty="0">
                <a:effectLst/>
                <a:latin typeface="Candara" panose="020E0502030303020204" pitchFamily="34" charset="0"/>
                <a:ea typeface="Calibri" panose="020F0502020204030204" pitchFamily="34" charset="0"/>
                <a:cs typeface="Calibri" panose="020F0502020204030204" pitchFamily="34" charset="0"/>
              </a:rPr>
              <a:t>Elección del Vicepresidente de Conagopare Zamora Chinchipe, en función del art. 23 y 24 del Estatuto. </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p>
            <a:pPr marL="298450" indent="-285750" algn="just">
              <a:spcBef>
                <a:spcPts val="100"/>
              </a:spcBef>
              <a:buFont typeface="Wingdings" panose="05000000000000000000" pitchFamily="2" charset="2"/>
              <a:buChar char="q"/>
            </a:pPr>
            <a:r>
              <a:rPr lang="es-MX" sz="1800" b="1" spc="-180" dirty="0">
                <a:solidFill>
                  <a:srgbClr val="FFFF00"/>
                </a:solidFill>
                <a:latin typeface="Arial"/>
                <a:cs typeface="Arial"/>
              </a:rPr>
              <a:t>  </a:t>
            </a:r>
            <a:r>
              <a:rPr lang="es-EC" sz="2000" spc="-180" dirty="0">
                <a:solidFill>
                  <a:srgbClr val="FFFF00"/>
                </a:solidFill>
                <a:latin typeface="Arial"/>
                <a:cs typeface="Arial"/>
              </a:rPr>
              <a:t>29 de enero . </a:t>
            </a:r>
            <a:r>
              <a:rPr lang="es-ES" sz="1800" b="1" dirty="0">
                <a:effectLst/>
                <a:latin typeface="Candara" panose="020E0502030303020204" pitchFamily="34" charset="0"/>
                <a:ea typeface="Calibri" panose="020F0502020204030204" pitchFamily="34" charset="0"/>
                <a:cs typeface="Calibri" panose="020F0502020204030204" pitchFamily="34" charset="0"/>
              </a:rPr>
              <a:t>Elección del Vicepresidente de Conagopare Zamora Chinchipe, en función del art. 23 y 24 del Estatuto. </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spcBef>
                <a:spcPts val="50"/>
              </a:spcBef>
              <a:buFont typeface="Wingdings" panose="05000000000000000000" pitchFamily="2" charset="2"/>
              <a:buChar char="q"/>
            </a:pPr>
            <a:r>
              <a:rPr lang="es-EC" sz="2000" spc="-180" dirty="0">
                <a:solidFill>
                  <a:srgbClr val="FFFF00"/>
                </a:solidFill>
                <a:latin typeface="Arial"/>
                <a:cs typeface="Arial"/>
              </a:rPr>
              <a:t>22 de marzo. </a:t>
            </a:r>
            <a:r>
              <a:rPr lang="es-ES" sz="1800" b="1" dirty="0">
                <a:effectLst/>
                <a:latin typeface="Candara" panose="020E0502030303020204" pitchFamily="34" charset="0"/>
                <a:ea typeface="Calibri" panose="020F0502020204030204" pitchFamily="34" charset="0"/>
                <a:cs typeface="Calibri" panose="020F0502020204030204" pitchFamily="34" charset="0"/>
              </a:rPr>
              <a:t>Presentación del Equipo Técnico y aprobación de la planificación institucional. </a:t>
            </a:r>
            <a:endParaRPr lang="es-EC" sz="2000" b="1" spc="-180" dirty="0">
              <a:solidFill>
                <a:schemeClr val="tx1">
                  <a:lumMod val="95000"/>
                </a:schemeClr>
              </a:solidFill>
              <a:latin typeface="Arial"/>
              <a:cs typeface="Arial"/>
            </a:endParaRPr>
          </a:p>
          <a:p>
            <a:pPr marL="342900" indent="-342900" algn="just">
              <a:spcBef>
                <a:spcPts val="50"/>
              </a:spcBef>
              <a:buFont typeface="Wingdings" panose="05000000000000000000" pitchFamily="2" charset="2"/>
              <a:buChar char="q"/>
            </a:pPr>
            <a:r>
              <a:rPr lang="es-EC" sz="2000" spc="-180" dirty="0">
                <a:solidFill>
                  <a:srgbClr val="FFFF00"/>
                </a:solidFill>
                <a:latin typeface="Arial"/>
                <a:cs typeface="Arial"/>
              </a:rPr>
              <a:t>15 de mayo </a:t>
            </a:r>
            <a:r>
              <a:rPr lang="es-EC" sz="2000" spc="-180" dirty="0">
                <a:solidFill>
                  <a:schemeClr val="tx1">
                    <a:lumMod val="95000"/>
                  </a:schemeClr>
                </a:solidFill>
                <a:latin typeface="Arial"/>
                <a:cs typeface="Arial"/>
              </a:rPr>
              <a:t>. </a:t>
            </a:r>
            <a:r>
              <a:rPr lang="es-ES" sz="1800" b="1" dirty="0">
                <a:effectLst/>
                <a:latin typeface="Candara" panose="020E0502030303020204" pitchFamily="34" charset="0"/>
                <a:ea typeface="Calibri" panose="020F0502020204030204" pitchFamily="34" charset="0"/>
                <a:cs typeface="Calibri" panose="020F0502020204030204" pitchFamily="34" charset="0"/>
              </a:rPr>
              <a:t>Análisis y aprobación sobre la postulación de proyectos a la </a:t>
            </a:r>
            <a:r>
              <a:rPr lang="es-ES" sz="1800" b="1" dirty="0" err="1">
                <a:effectLst/>
                <a:latin typeface="Candara" panose="020E0502030303020204" pitchFamily="34" charset="0"/>
                <a:ea typeface="Calibri" panose="020F0502020204030204" pitchFamily="34" charset="0"/>
                <a:cs typeface="Calibri" panose="020F0502020204030204" pitchFamily="34" charset="0"/>
              </a:rPr>
              <a:t>STCTEA</a:t>
            </a:r>
            <a:r>
              <a:rPr lang="es-ES" sz="1800" b="1" dirty="0">
                <a:effectLst/>
                <a:latin typeface="Candara" panose="020E0502030303020204" pitchFamily="34" charset="0"/>
                <a:ea typeface="Calibri" panose="020F0502020204030204" pitchFamily="34" charset="0"/>
                <a:cs typeface="Calibri" panose="020F0502020204030204" pitchFamily="34" charset="0"/>
              </a:rPr>
              <a:t>. </a:t>
            </a:r>
            <a:endParaRPr lang="es-EC" sz="2000" b="1" spc="-180" dirty="0">
              <a:solidFill>
                <a:schemeClr val="tx1">
                  <a:lumMod val="95000"/>
                </a:schemeClr>
              </a:solidFill>
              <a:latin typeface="Arial"/>
              <a:cs typeface="Arial"/>
            </a:endParaRPr>
          </a:p>
          <a:p>
            <a:pPr marL="342900" indent="-342900" algn="just">
              <a:spcBef>
                <a:spcPts val="50"/>
              </a:spcBef>
              <a:buFont typeface="Wingdings" panose="05000000000000000000" pitchFamily="2" charset="2"/>
              <a:buChar char="q"/>
            </a:pPr>
            <a:r>
              <a:rPr lang="es-EC" sz="2000" spc="-180" dirty="0">
                <a:solidFill>
                  <a:srgbClr val="FFFF00"/>
                </a:solidFill>
                <a:latin typeface="Arial"/>
                <a:cs typeface="Arial"/>
              </a:rPr>
              <a:t>12 de agosto. </a:t>
            </a:r>
            <a:r>
              <a:rPr lang="es-ES" sz="1800" b="1" dirty="0">
                <a:effectLst/>
                <a:latin typeface="Candara" panose="020E0502030303020204" pitchFamily="34" charset="0"/>
                <a:ea typeface="Calibri" panose="020F0502020204030204" pitchFamily="34" charset="0"/>
                <a:cs typeface="Calibri" panose="020F0502020204030204" pitchFamily="34" charset="0"/>
              </a:rPr>
              <a:t>Aprobación del proyecto provincial de FORTALECIMIENTO DEL APARATO PRODUCTIVO DE LAS PARROQUIAS RURALES DE LA PROVINCIA DE ZAMORA CHINCHIPE.</a:t>
            </a:r>
            <a:endParaRPr lang="es-EC" sz="2000" b="1" spc="-180" dirty="0">
              <a:solidFill>
                <a:schemeClr val="tx1">
                  <a:lumMod val="95000"/>
                </a:schemeClr>
              </a:solidFill>
              <a:latin typeface="Arial"/>
              <a:cs typeface="Arial"/>
            </a:endParaRPr>
          </a:p>
          <a:p>
            <a:pPr marL="342900" indent="-342900" algn="l">
              <a:buFont typeface="Wingdings" panose="05000000000000000000" pitchFamily="2" charset="2"/>
              <a:buChar char="q"/>
            </a:pPr>
            <a:r>
              <a:rPr lang="es-EC" sz="2000" spc="-180" dirty="0">
                <a:solidFill>
                  <a:srgbClr val="FFFF00"/>
                </a:solidFill>
                <a:latin typeface="Arial"/>
                <a:cs typeface="Arial"/>
              </a:rPr>
              <a:t>9 de diciembre. </a:t>
            </a:r>
            <a:r>
              <a:rPr lang="es-EC" spc="-180" dirty="0">
                <a:solidFill>
                  <a:srgbClr val="FFFF00"/>
                </a:solidFill>
                <a:latin typeface="Candara" panose="020E0502030303020204" pitchFamily="34" charset="0"/>
                <a:cs typeface="Arial"/>
              </a:rPr>
              <a:t> </a:t>
            </a:r>
            <a:r>
              <a:rPr lang="es-MX" sz="1800" b="1" i="0" u="none" strike="noStrike" baseline="0" dirty="0">
                <a:latin typeface="Candara" panose="020E0502030303020204" pitchFamily="34" charset="0"/>
              </a:rPr>
              <a:t>Análisis y aprobación del POA y presupuesto del CONAGOPARE </a:t>
            </a:r>
            <a:r>
              <a:rPr lang="es-MX" sz="1800" b="1" i="0" u="none" strike="noStrike" baseline="0" dirty="0" err="1">
                <a:latin typeface="Candara" panose="020E0502030303020204" pitchFamily="34" charset="0"/>
              </a:rPr>
              <a:t>ZCH</a:t>
            </a:r>
            <a:r>
              <a:rPr lang="es-MX" sz="1800" b="1" i="0" u="none" strike="noStrike" baseline="0" dirty="0">
                <a:latin typeface="Candara" panose="020E0502030303020204" pitchFamily="34" charset="0"/>
              </a:rPr>
              <a:t>. del año 2025. </a:t>
            </a:r>
          </a:p>
          <a:p>
            <a:pPr marL="342900" indent="-342900">
              <a:spcBef>
                <a:spcPts val="50"/>
              </a:spcBef>
              <a:buFont typeface="Wingdings" panose="05000000000000000000" pitchFamily="2" charset="2"/>
              <a:buChar char="q"/>
            </a:pPr>
            <a:endParaRPr lang="es-EC" sz="2000" spc="-180" dirty="0">
              <a:solidFill>
                <a:schemeClr val="tx1">
                  <a:lumMod val="95000"/>
                </a:schemeClr>
              </a:solidFill>
              <a:latin typeface="Arial"/>
              <a:cs typeface="Arial"/>
            </a:endParaRPr>
          </a:p>
          <a:p>
            <a:pPr>
              <a:spcBef>
                <a:spcPts val="50"/>
              </a:spcBef>
            </a:pPr>
            <a:endParaRPr lang="es-EC" sz="2000" spc="-180" dirty="0">
              <a:solidFill>
                <a:schemeClr val="tx1">
                  <a:lumMod val="95000"/>
                </a:schemeClr>
              </a:solidFill>
              <a:latin typeface="Arial"/>
              <a:cs typeface="Arial"/>
            </a:endParaRPr>
          </a:p>
          <a:p>
            <a:pPr>
              <a:lnSpc>
                <a:spcPct val="100000"/>
              </a:lnSpc>
              <a:spcBef>
                <a:spcPts val="50"/>
              </a:spcBef>
            </a:pPr>
            <a:endParaRPr sz="2000" dirty="0">
              <a:latin typeface="Arial"/>
              <a:cs typeface="Arial"/>
            </a:endParaRPr>
          </a:p>
          <a:p>
            <a:pPr>
              <a:lnSpc>
                <a:spcPct val="100000"/>
              </a:lnSpc>
              <a:spcBef>
                <a:spcPts val="25"/>
              </a:spcBef>
            </a:pPr>
            <a:endParaRPr sz="1650" dirty="0">
              <a:latin typeface="Arial"/>
              <a:cs typeface="Arial"/>
            </a:endParaRPr>
          </a:p>
        </p:txBody>
      </p:sp>
      <p:pic>
        <p:nvPicPr>
          <p:cNvPr id="2050" name="Picture 2" descr="Puede ser una imagen de 2 personas y texto que dice &quot;UTILICE MASCARILLA SU CUBRAN BOCA conagopare Zamorah EV Tereza Alba García Presidenta Prsdentadeh del Conagopare&quot;">
            <a:extLst>
              <a:ext uri="{FF2B5EF4-FFF2-40B4-BE49-F238E27FC236}">
                <a16:creationId xmlns:a16="http://schemas.microsoft.com/office/drawing/2014/main" id="{72FAE493-A60D-4D80-84AD-6E3EF17953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885" y="5066920"/>
            <a:ext cx="3460115" cy="17849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uede ser una imagen de 13 personas y texto que dice &quot;Tereza Alba Garcia Conagopare nar 7eи Zamora hinchipe GOBIERNOS RURALES conagopare, Zamora Ûa&quot;">
            <a:extLst>
              <a:ext uri="{FF2B5EF4-FFF2-40B4-BE49-F238E27FC236}">
                <a16:creationId xmlns:a16="http://schemas.microsoft.com/office/drawing/2014/main" id="{0B740F43-A52D-483B-9E25-0018DFDAD3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8942" y="5066920"/>
            <a:ext cx="3645312" cy="174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921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object 2">
            <a:extLst>
              <a:ext uri="{FF2B5EF4-FFF2-40B4-BE49-F238E27FC236}">
                <a16:creationId xmlns:a16="http://schemas.microsoft.com/office/drawing/2014/main" id="{0F4B4426-3351-4D18-B467-E13FF97E7A22}"/>
              </a:ext>
            </a:extLst>
          </p:cNvPr>
          <p:cNvGrpSpPr/>
          <p:nvPr/>
        </p:nvGrpSpPr>
        <p:grpSpPr>
          <a:xfrm>
            <a:off x="1590610" y="22942"/>
            <a:ext cx="6396355" cy="1047115"/>
            <a:chOff x="1803400" y="0"/>
            <a:chExt cx="6396355" cy="1047115"/>
          </a:xfrm>
          <a:solidFill>
            <a:schemeClr val="tx1"/>
          </a:solidFill>
          <a:effectLst>
            <a:glow rad="228600">
              <a:schemeClr val="accent6">
                <a:satMod val="175000"/>
                <a:alpha val="40000"/>
              </a:schemeClr>
            </a:glow>
          </a:effectLst>
        </p:grpSpPr>
        <p:sp>
          <p:nvSpPr>
            <p:cNvPr id="24" name="object 3">
              <a:extLst>
                <a:ext uri="{FF2B5EF4-FFF2-40B4-BE49-F238E27FC236}">
                  <a16:creationId xmlns:a16="http://schemas.microsoft.com/office/drawing/2014/main" id="{9CB4689A-8DAB-487A-847E-81C2D667C772}"/>
                </a:ext>
              </a:extLst>
            </p:cNvPr>
            <p:cNvSpPr/>
            <p:nvPr/>
          </p:nvSpPr>
          <p:spPr>
            <a:xfrm>
              <a:off x="1803400" y="0"/>
              <a:ext cx="6396228" cy="1046988"/>
            </a:xfrm>
            <a:prstGeom prst="rect">
              <a:avLst/>
            </a:prstGeom>
            <a:grpFill/>
          </p:spPr>
          <p:txBody>
            <a:bodyPr wrap="square" lIns="0" tIns="0" rIns="0" bIns="0" rtlCol="0"/>
            <a:lstStyle/>
            <a:p>
              <a:pPr algn="ctr"/>
              <a:endParaRPr/>
            </a:p>
          </p:txBody>
        </p:sp>
        <p:sp>
          <p:nvSpPr>
            <p:cNvPr id="25" name="object 4">
              <a:extLst>
                <a:ext uri="{FF2B5EF4-FFF2-40B4-BE49-F238E27FC236}">
                  <a16:creationId xmlns:a16="http://schemas.microsoft.com/office/drawing/2014/main" id="{B3857B44-2FB7-4959-B2AE-2A4346207F4B}"/>
                </a:ext>
              </a:extLst>
            </p:cNvPr>
            <p:cNvSpPr/>
            <p:nvPr/>
          </p:nvSpPr>
          <p:spPr>
            <a:xfrm>
              <a:off x="2052320" y="233679"/>
              <a:ext cx="5902960" cy="568960"/>
            </a:xfrm>
            <a:custGeom>
              <a:avLst/>
              <a:gdLst/>
              <a:ahLst/>
              <a:cxnLst/>
              <a:rect l="l" t="t" r="r" b="b"/>
              <a:pathLst>
                <a:path w="5902959" h="568960">
                  <a:moveTo>
                    <a:pt x="5902959" y="0"/>
                  </a:moveTo>
                  <a:lnTo>
                    <a:pt x="0" y="0"/>
                  </a:lnTo>
                  <a:lnTo>
                    <a:pt x="0" y="568960"/>
                  </a:lnTo>
                  <a:lnTo>
                    <a:pt x="5902959" y="568960"/>
                  </a:lnTo>
                  <a:lnTo>
                    <a:pt x="5902959" y="0"/>
                  </a:lnTo>
                  <a:close/>
                </a:path>
              </a:pathLst>
            </a:custGeom>
            <a:grpFill/>
          </p:spPr>
          <p:txBody>
            <a:bodyPr wrap="square" lIns="0" tIns="0" rIns="0" bIns="0" rtlCol="0"/>
            <a:lstStyle/>
            <a:p>
              <a:pPr algn="ctr"/>
              <a:endParaRPr/>
            </a:p>
          </p:txBody>
        </p:sp>
        <p:sp>
          <p:nvSpPr>
            <p:cNvPr id="31" name="object 5">
              <a:extLst>
                <a:ext uri="{FF2B5EF4-FFF2-40B4-BE49-F238E27FC236}">
                  <a16:creationId xmlns:a16="http://schemas.microsoft.com/office/drawing/2014/main" id="{12D104E0-047B-42F1-9BDE-043548261E48}"/>
                </a:ext>
              </a:extLst>
            </p:cNvPr>
            <p:cNvSpPr/>
            <p:nvPr/>
          </p:nvSpPr>
          <p:spPr>
            <a:xfrm>
              <a:off x="2049779" y="231140"/>
              <a:ext cx="5908040" cy="574040"/>
            </a:xfrm>
            <a:custGeom>
              <a:avLst/>
              <a:gdLst/>
              <a:ahLst/>
              <a:cxnLst/>
              <a:rect l="l" t="t" r="r" b="b"/>
              <a:pathLst>
                <a:path w="5908040" h="574040">
                  <a:moveTo>
                    <a:pt x="0" y="539114"/>
                  </a:moveTo>
                  <a:lnTo>
                    <a:pt x="0" y="574039"/>
                  </a:lnTo>
                  <a:lnTo>
                    <a:pt x="34925" y="574039"/>
                  </a:lnTo>
                  <a:lnTo>
                    <a:pt x="0" y="539114"/>
                  </a:lnTo>
                  <a:close/>
                </a:path>
                <a:path w="5908040" h="574040">
                  <a:moveTo>
                    <a:pt x="34925" y="0"/>
                  </a:moveTo>
                  <a:lnTo>
                    <a:pt x="0" y="34925"/>
                  </a:lnTo>
                  <a:lnTo>
                    <a:pt x="0" y="539114"/>
                  </a:lnTo>
                  <a:lnTo>
                    <a:pt x="34925" y="574039"/>
                  </a:lnTo>
                  <a:lnTo>
                    <a:pt x="34925" y="0"/>
                  </a:lnTo>
                  <a:close/>
                </a:path>
                <a:path w="5908040" h="574040">
                  <a:moveTo>
                    <a:pt x="5873115" y="539114"/>
                  </a:moveTo>
                  <a:lnTo>
                    <a:pt x="34925" y="539114"/>
                  </a:lnTo>
                  <a:lnTo>
                    <a:pt x="34925" y="574039"/>
                  </a:lnTo>
                  <a:lnTo>
                    <a:pt x="5873115" y="574039"/>
                  </a:lnTo>
                  <a:lnTo>
                    <a:pt x="5873115" y="539114"/>
                  </a:lnTo>
                  <a:close/>
                </a:path>
                <a:path w="5908040" h="574040">
                  <a:moveTo>
                    <a:pt x="5873115" y="0"/>
                  </a:moveTo>
                  <a:lnTo>
                    <a:pt x="5873115" y="574039"/>
                  </a:lnTo>
                  <a:lnTo>
                    <a:pt x="5908040" y="539114"/>
                  </a:lnTo>
                  <a:lnTo>
                    <a:pt x="5908040" y="34925"/>
                  </a:lnTo>
                  <a:lnTo>
                    <a:pt x="5873115" y="0"/>
                  </a:lnTo>
                  <a:close/>
                </a:path>
                <a:path w="5908040" h="574040">
                  <a:moveTo>
                    <a:pt x="5908040" y="539114"/>
                  </a:moveTo>
                  <a:lnTo>
                    <a:pt x="5873115" y="574039"/>
                  </a:lnTo>
                  <a:lnTo>
                    <a:pt x="5908040" y="574039"/>
                  </a:lnTo>
                  <a:lnTo>
                    <a:pt x="5908040" y="539114"/>
                  </a:lnTo>
                  <a:close/>
                </a:path>
                <a:path w="5908040" h="574040">
                  <a:moveTo>
                    <a:pt x="34925" y="0"/>
                  </a:moveTo>
                  <a:lnTo>
                    <a:pt x="0" y="0"/>
                  </a:lnTo>
                  <a:lnTo>
                    <a:pt x="0" y="34925"/>
                  </a:lnTo>
                  <a:lnTo>
                    <a:pt x="34925" y="0"/>
                  </a:lnTo>
                  <a:close/>
                </a:path>
                <a:path w="5908040" h="574040">
                  <a:moveTo>
                    <a:pt x="5873115" y="0"/>
                  </a:moveTo>
                  <a:lnTo>
                    <a:pt x="34925" y="0"/>
                  </a:lnTo>
                  <a:lnTo>
                    <a:pt x="34925" y="34925"/>
                  </a:lnTo>
                  <a:lnTo>
                    <a:pt x="5873115" y="34925"/>
                  </a:lnTo>
                  <a:lnTo>
                    <a:pt x="5873115" y="0"/>
                  </a:lnTo>
                  <a:close/>
                </a:path>
                <a:path w="5908040" h="574040">
                  <a:moveTo>
                    <a:pt x="5908040" y="0"/>
                  </a:moveTo>
                  <a:lnTo>
                    <a:pt x="5873115" y="0"/>
                  </a:lnTo>
                  <a:lnTo>
                    <a:pt x="5908040" y="34925"/>
                  </a:lnTo>
                  <a:lnTo>
                    <a:pt x="5908040" y="0"/>
                  </a:lnTo>
                  <a:close/>
                </a:path>
              </a:pathLst>
            </a:custGeom>
            <a:grpFill/>
          </p:spPr>
          <p:txBody>
            <a:bodyPr wrap="square" lIns="0" tIns="0" rIns="0" bIns="0" rtlCol="0"/>
            <a:lstStyle/>
            <a:p>
              <a:pPr algn="ctr"/>
              <a:endParaRPr/>
            </a:p>
          </p:txBody>
        </p:sp>
      </p:grpSp>
      <p:sp>
        <p:nvSpPr>
          <p:cNvPr id="6" name="object 6"/>
          <p:cNvSpPr txBox="1">
            <a:spLocks noGrp="1"/>
          </p:cNvSpPr>
          <p:nvPr>
            <p:ph type="title"/>
          </p:nvPr>
        </p:nvSpPr>
        <p:spPr>
          <a:xfrm>
            <a:off x="35105" y="276502"/>
            <a:ext cx="7778825" cy="522259"/>
          </a:xfrm>
          <a:prstGeom prst="rect">
            <a:avLst/>
          </a:prstGeom>
        </p:spPr>
        <p:txBody>
          <a:bodyPr vert="horz" wrap="square" lIns="0" tIns="0" rIns="0" bIns="0" rtlCol="0">
            <a:spAutoFit/>
          </a:bodyPr>
          <a:lstStyle/>
          <a:p>
            <a:pPr marL="1675130" algn="ctr">
              <a:lnSpc>
                <a:spcPts val="4520"/>
              </a:lnSpc>
            </a:pPr>
            <a:r>
              <a:rPr lang="es-MX" sz="2800" b="1" spc="-400" dirty="0">
                <a:solidFill>
                  <a:schemeClr val="bg1"/>
                </a:solidFill>
                <a:latin typeface="+mn-lt"/>
              </a:rPr>
              <a:t>PREGUNTAS/APORTES CIUDADANÍA</a:t>
            </a:r>
            <a:endParaRPr sz="2800" b="1" spc="-475" dirty="0">
              <a:solidFill>
                <a:schemeClr val="bg1"/>
              </a:solidFill>
              <a:latin typeface="+mn-lt"/>
            </a:endParaRPr>
          </a:p>
        </p:txBody>
      </p:sp>
      <p:sp>
        <p:nvSpPr>
          <p:cNvPr id="7" name="object 7"/>
          <p:cNvSpPr/>
          <p:nvPr/>
        </p:nvSpPr>
        <p:spPr>
          <a:xfrm>
            <a:off x="19083" y="95773"/>
            <a:ext cx="1460500" cy="568959"/>
          </a:xfrm>
          <a:prstGeom prst="rect">
            <a:avLst/>
          </a:prstGeom>
          <a:blipFill>
            <a:blip r:embed="rId2" cstate="print"/>
            <a:stretch>
              <a:fillRect/>
            </a:stretch>
          </a:blipFill>
        </p:spPr>
        <p:txBody>
          <a:bodyPr wrap="square" lIns="0" tIns="0" rIns="0" bIns="0" rtlCol="0"/>
          <a:lstStyle/>
          <a:p>
            <a:endParaRPr/>
          </a:p>
        </p:txBody>
      </p:sp>
      <p:sp>
        <p:nvSpPr>
          <p:cNvPr id="2" name="AutoShape 2">
            <a:extLst>
              <a:ext uri="{FF2B5EF4-FFF2-40B4-BE49-F238E27FC236}">
                <a16:creationId xmlns:a16="http://schemas.microsoft.com/office/drawing/2014/main" id="{1178E006-19F4-417D-876C-8E23B12C3A60}"/>
              </a:ext>
            </a:extLst>
          </p:cNvPr>
          <p:cNvSpPr>
            <a:spLocks noChangeAspect="1" noChangeArrowheads="1"/>
          </p:cNvSpPr>
          <p:nvPr/>
        </p:nvSpPr>
        <p:spPr bwMode="auto">
          <a:xfrm rot="5796974">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aphicFrame>
        <p:nvGraphicFramePr>
          <p:cNvPr id="13" name="Tabla 13">
            <a:extLst>
              <a:ext uri="{FF2B5EF4-FFF2-40B4-BE49-F238E27FC236}">
                <a16:creationId xmlns:a16="http://schemas.microsoft.com/office/drawing/2014/main" id="{942361F9-5C49-4E17-BA86-EB31650249CF}"/>
              </a:ext>
            </a:extLst>
          </p:cNvPr>
          <p:cNvGraphicFramePr>
            <a:graphicFrameLocks noGrp="1"/>
          </p:cNvGraphicFramePr>
          <p:nvPr>
            <p:extLst>
              <p:ext uri="{D42A27DB-BD31-4B8C-83A1-F6EECF244321}">
                <p14:modId xmlns:p14="http://schemas.microsoft.com/office/powerpoint/2010/main" val="955715427"/>
              </p:ext>
            </p:extLst>
          </p:nvPr>
        </p:nvGraphicFramePr>
        <p:xfrm>
          <a:off x="97755" y="1059262"/>
          <a:ext cx="8610600" cy="5105400"/>
        </p:xfrm>
        <a:graphic>
          <a:graphicData uri="http://schemas.openxmlformats.org/drawingml/2006/table">
            <a:tbl>
              <a:tblPr firstRow="1" bandRow="1">
                <a:tableStyleId>{5C22544A-7EE6-4342-B048-85BDC9FD1C3A}</a:tableStyleId>
              </a:tblPr>
              <a:tblGrid>
                <a:gridCol w="2870200">
                  <a:extLst>
                    <a:ext uri="{9D8B030D-6E8A-4147-A177-3AD203B41FA5}">
                      <a16:colId xmlns:a16="http://schemas.microsoft.com/office/drawing/2014/main" val="3592841080"/>
                    </a:ext>
                  </a:extLst>
                </a:gridCol>
                <a:gridCol w="2870200">
                  <a:extLst>
                    <a:ext uri="{9D8B030D-6E8A-4147-A177-3AD203B41FA5}">
                      <a16:colId xmlns:a16="http://schemas.microsoft.com/office/drawing/2014/main" val="3059638985"/>
                    </a:ext>
                  </a:extLst>
                </a:gridCol>
                <a:gridCol w="2870200">
                  <a:extLst>
                    <a:ext uri="{9D8B030D-6E8A-4147-A177-3AD203B41FA5}">
                      <a16:colId xmlns:a16="http://schemas.microsoft.com/office/drawing/2014/main" val="851278201"/>
                    </a:ext>
                  </a:extLst>
                </a:gridCol>
              </a:tblGrid>
              <a:tr h="513080">
                <a:tc>
                  <a:txBody>
                    <a:bodyPr/>
                    <a:lstStyle/>
                    <a:p>
                      <a:pPr algn="ctr"/>
                      <a:r>
                        <a:rPr lang="es-MX" sz="1400" dirty="0"/>
                        <a:t>GAD PARROQUIAL/CIUDADANÍA</a:t>
                      </a:r>
                      <a:endParaRPr lang="es-EC" sz="1400" dirty="0"/>
                    </a:p>
                  </a:txBody>
                  <a:tcPr/>
                </a:tc>
                <a:tc>
                  <a:txBody>
                    <a:bodyPr/>
                    <a:lstStyle/>
                    <a:p>
                      <a:pPr algn="ctr"/>
                      <a:r>
                        <a:rPr lang="es-MX" sz="1600" dirty="0"/>
                        <a:t>CONSULTA</a:t>
                      </a:r>
                      <a:endParaRPr lang="es-EC" sz="1600" dirty="0"/>
                    </a:p>
                  </a:txBody>
                  <a:tcPr/>
                </a:tc>
                <a:tc>
                  <a:txBody>
                    <a:bodyPr/>
                    <a:lstStyle/>
                    <a:p>
                      <a:r>
                        <a:rPr lang="es-MX" sz="1400" dirty="0"/>
                        <a:t>ACCIONES/CONAGOPARE</a:t>
                      </a:r>
                      <a:endParaRPr lang="es-EC" sz="1400" dirty="0"/>
                    </a:p>
                  </a:txBody>
                  <a:tcPr/>
                </a:tc>
                <a:extLst>
                  <a:ext uri="{0D108BD9-81ED-4DB2-BD59-A6C34878D82A}">
                    <a16:rowId xmlns:a16="http://schemas.microsoft.com/office/drawing/2014/main" val="1731397769"/>
                  </a:ext>
                </a:extLst>
              </a:tr>
              <a:tr h="370840">
                <a:tc>
                  <a:txBody>
                    <a:bodyPr/>
                    <a:lstStyle/>
                    <a:p>
                      <a:endParaRPr lang="es-EC" dirty="0"/>
                    </a:p>
                  </a:txBody>
                  <a:tcPr/>
                </a:tc>
                <a:tc>
                  <a:txBody>
                    <a:bodyPr/>
                    <a:lstStyle/>
                    <a:p>
                      <a:endParaRPr lang="es-EC" dirty="0"/>
                    </a:p>
                  </a:txBody>
                  <a:tcPr/>
                </a:tc>
                <a:tc>
                  <a:txBody>
                    <a:bodyPr/>
                    <a:lstStyle/>
                    <a:p>
                      <a:pPr algn="just"/>
                      <a:endParaRPr lang="es-EC" sz="1600" dirty="0"/>
                    </a:p>
                  </a:txBody>
                  <a:tcPr/>
                </a:tc>
                <a:extLst>
                  <a:ext uri="{0D108BD9-81ED-4DB2-BD59-A6C34878D82A}">
                    <a16:rowId xmlns:a16="http://schemas.microsoft.com/office/drawing/2014/main" val="2118597694"/>
                  </a:ext>
                </a:extLst>
              </a:tr>
              <a:tr h="370840">
                <a:tc>
                  <a:txBody>
                    <a:bodyPr/>
                    <a:lstStyle/>
                    <a:p>
                      <a:r>
                        <a:rPr lang="es-MX" dirty="0"/>
                        <a:t>GAD TRIUNFO DORADO</a:t>
                      </a:r>
                      <a:endParaRPr lang="es-EC" dirty="0"/>
                    </a:p>
                  </a:txBody>
                  <a:tcPr/>
                </a:tc>
                <a:tc>
                  <a:txBody>
                    <a:bodyPr/>
                    <a:lstStyle/>
                    <a:p>
                      <a:pPr algn="just"/>
                      <a:r>
                        <a:rPr lang="es-MX" sz="1600" dirty="0"/>
                        <a:t>¿Cuánto es el monto utilizado dentro de lo planificado de la partida presupuestaria para sector social?</a:t>
                      </a:r>
                      <a:endParaRPr lang="es-EC" sz="1600" dirty="0"/>
                    </a:p>
                  </a:txBody>
                  <a:tcPr/>
                </a:tc>
                <a:tc>
                  <a:txBody>
                    <a:bodyPr/>
                    <a:lstStyle/>
                    <a:p>
                      <a:pPr algn="just"/>
                      <a:r>
                        <a:rPr lang="es-MX" dirty="0"/>
                        <a:t>El Estatuto de Conagopare Nacional y Provincial, de conformidad con 313 </a:t>
                      </a:r>
                      <a:r>
                        <a:rPr lang="es-MX" dirty="0" err="1"/>
                        <a:t>Cootad</a:t>
                      </a:r>
                      <a:r>
                        <a:rPr lang="es-MX" dirty="0"/>
                        <a:t>, no tenemos facultad para el área social. </a:t>
                      </a:r>
                      <a:endParaRPr lang="es-EC" dirty="0"/>
                    </a:p>
                  </a:txBody>
                  <a:tcPr/>
                </a:tc>
                <a:extLst>
                  <a:ext uri="{0D108BD9-81ED-4DB2-BD59-A6C34878D82A}">
                    <a16:rowId xmlns:a16="http://schemas.microsoft.com/office/drawing/2014/main" val="3962634258"/>
                  </a:ext>
                </a:extLst>
              </a:tr>
              <a:tr h="370840">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s-MX" dirty="0"/>
                        <a:t>GAD TRIUNFO DORADO</a:t>
                      </a:r>
                      <a:endParaRPr lang="es-EC" dirty="0"/>
                    </a:p>
                    <a:p>
                      <a:endParaRPr lang="es-EC" dirty="0"/>
                    </a:p>
                  </a:txBody>
                  <a:tcPr/>
                </a:tc>
                <a:tc>
                  <a:txBody>
                    <a:bodyPr/>
                    <a:lstStyle/>
                    <a:p>
                      <a:pPr algn="just"/>
                      <a:r>
                        <a:rPr lang="es-MX" sz="1600" dirty="0"/>
                        <a:t>¿Qué proyectos se han ejecutado en convenio y cuanto es el monto de cooperación externa? </a:t>
                      </a:r>
                      <a:endParaRPr lang="es-EC" sz="1600" dirty="0"/>
                    </a:p>
                  </a:txBody>
                  <a:tcPr/>
                </a:tc>
                <a:tc>
                  <a:txBody>
                    <a:bodyPr/>
                    <a:lstStyle/>
                    <a:p>
                      <a:r>
                        <a:rPr lang="es-MX" dirty="0"/>
                        <a:t>Se firmó con Conagopare Nacional, para el Fortalecimiento institucional, por el valor de 20,000 dólares.</a:t>
                      </a:r>
                      <a:endParaRPr lang="es-EC" dirty="0"/>
                    </a:p>
                  </a:txBody>
                  <a:tcPr/>
                </a:tc>
                <a:extLst>
                  <a:ext uri="{0D108BD9-81ED-4DB2-BD59-A6C34878D82A}">
                    <a16:rowId xmlns:a16="http://schemas.microsoft.com/office/drawing/2014/main" val="2681849126"/>
                  </a:ext>
                </a:extLst>
              </a:tr>
              <a:tr h="370840">
                <a:tc>
                  <a:txBody>
                    <a:bodyPr/>
                    <a:lstStyle/>
                    <a:p>
                      <a:endParaRPr lang="es-EC" dirty="0"/>
                    </a:p>
                  </a:txBody>
                  <a:tcPr/>
                </a:tc>
                <a:tc>
                  <a:txBody>
                    <a:bodyPr/>
                    <a:lstStyle/>
                    <a:p>
                      <a:endParaRPr lang="es-EC" dirty="0"/>
                    </a:p>
                  </a:txBody>
                  <a:tcPr/>
                </a:tc>
                <a:tc>
                  <a:txBody>
                    <a:bodyPr/>
                    <a:lstStyle/>
                    <a:p>
                      <a:endParaRPr lang="es-EC" dirty="0"/>
                    </a:p>
                  </a:txBody>
                  <a:tcPr/>
                </a:tc>
                <a:extLst>
                  <a:ext uri="{0D108BD9-81ED-4DB2-BD59-A6C34878D82A}">
                    <a16:rowId xmlns:a16="http://schemas.microsoft.com/office/drawing/2014/main" val="4203561053"/>
                  </a:ext>
                </a:extLst>
              </a:tr>
              <a:tr h="370840">
                <a:tc>
                  <a:txBody>
                    <a:bodyPr/>
                    <a:lstStyle/>
                    <a:p>
                      <a:endParaRPr lang="es-EC"/>
                    </a:p>
                  </a:txBody>
                  <a:tcPr/>
                </a:tc>
                <a:tc>
                  <a:txBody>
                    <a:bodyPr/>
                    <a:lstStyle/>
                    <a:p>
                      <a:endParaRPr lang="es-EC"/>
                    </a:p>
                  </a:txBody>
                  <a:tcPr/>
                </a:tc>
                <a:tc>
                  <a:txBody>
                    <a:bodyPr/>
                    <a:lstStyle/>
                    <a:p>
                      <a:endParaRPr lang="es-EC" dirty="0"/>
                    </a:p>
                  </a:txBody>
                  <a:tcPr/>
                </a:tc>
                <a:extLst>
                  <a:ext uri="{0D108BD9-81ED-4DB2-BD59-A6C34878D82A}">
                    <a16:rowId xmlns:a16="http://schemas.microsoft.com/office/drawing/2014/main" val="3019343323"/>
                  </a:ext>
                </a:extLst>
              </a:tr>
            </a:tbl>
          </a:graphicData>
        </a:graphic>
      </p:graphicFrame>
    </p:spTree>
    <p:extLst>
      <p:ext uri="{BB962C8B-B14F-4D97-AF65-F5344CB8AC3E}">
        <p14:creationId xmlns:p14="http://schemas.microsoft.com/office/powerpoint/2010/main" val="3993010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5A4E4D-179A-4ABB-90CC-5830C731C626}"/>
              </a:ext>
            </a:extLst>
          </p:cNvPr>
          <p:cNvSpPr>
            <a:spLocks noGrp="1"/>
          </p:cNvSpPr>
          <p:nvPr>
            <p:ph idx="1"/>
          </p:nvPr>
        </p:nvSpPr>
        <p:spPr>
          <a:xfrm>
            <a:off x="2057400" y="2438400"/>
            <a:ext cx="6711654" cy="4195481"/>
          </a:xfrm>
        </p:spPr>
        <p:txBody>
          <a:bodyPr>
            <a:normAutofit/>
          </a:bodyPr>
          <a:lstStyle/>
          <a:p>
            <a:pPr marL="0" indent="0">
              <a:buNone/>
            </a:pPr>
            <a:r>
              <a:rPr lang="es-MX" sz="8000" b="1" dirty="0">
                <a:solidFill>
                  <a:schemeClr val="bg1"/>
                </a:solidFill>
              </a:rPr>
              <a:t>GRACIAS</a:t>
            </a:r>
          </a:p>
          <a:p>
            <a:pPr marL="0" indent="0">
              <a:buNone/>
            </a:pPr>
            <a:r>
              <a:rPr lang="es-MX" sz="8000" b="1" dirty="0">
                <a:solidFill>
                  <a:schemeClr val="bg1"/>
                </a:solidFill>
              </a:rPr>
              <a:t> </a:t>
            </a:r>
            <a:endParaRPr lang="es-EC" sz="8000" b="1" dirty="0">
              <a:solidFill>
                <a:schemeClr val="bg1"/>
              </a:solidFill>
            </a:endParaRPr>
          </a:p>
        </p:txBody>
      </p:sp>
      <p:sp>
        <p:nvSpPr>
          <p:cNvPr id="4" name="object 7">
            <a:extLst>
              <a:ext uri="{FF2B5EF4-FFF2-40B4-BE49-F238E27FC236}">
                <a16:creationId xmlns:a16="http://schemas.microsoft.com/office/drawing/2014/main" id="{FECE45DD-A65A-4C16-81E3-BC0392B46978}"/>
              </a:ext>
            </a:extLst>
          </p:cNvPr>
          <p:cNvSpPr/>
          <p:nvPr/>
        </p:nvSpPr>
        <p:spPr>
          <a:xfrm>
            <a:off x="2971800" y="533400"/>
            <a:ext cx="2667000" cy="1147481"/>
          </a:xfrm>
          <a:prstGeom prst="rect">
            <a:avLst/>
          </a:prstGeom>
          <a:blipFill>
            <a:blip r:embed="rId2" cstate="print"/>
            <a:stretch>
              <a:fillRect/>
            </a:stretch>
          </a:blipFill>
        </p:spPr>
        <p:txBody>
          <a:bodyPr wrap="square" lIns="0" tIns="0" rIns="0" bIns="0" rtlCol="0"/>
          <a:lstStyle/>
          <a:p>
            <a:endParaRPr/>
          </a:p>
        </p:txBody>
      </p:sp>
      <p:grpSp>
        <p:nvGrpSpPr>
          <p:cNvPr id="5" name="Group 4">
            <a:extLst>
              <a:ext uri="{FF2B5EF4-FFF2-40B4-BE49-F238E27FC236}">
                <a16:creationId xmlns:a16="http://schemas.microsoft.com/office/drawing/2014/main" id="{8A3617AC-1450-4B73-804C-83D74F377677}"/>
              </a:ext>
            </a:extLst>
          </p:cNvPr>
          <p:cNvGrpSpPr/>
          <p:nvPr/>
        </p:nvGrpSpPr>
        <p:grpSpPr>
          <a:xfrm>
            <a:off x="1066800" y="3037504"/>
            <a:ext cx="6714806" cy="3287096"/>
            <a:chOff x="0" y="0"/>
            <a:chExt cx="8953074" cy="4382794"/>
          </a:xfrm>
        </p:grpSpPr>
        <p:sp>
          <p:nvSpPr>
            <p:cNvPr id="6" name="Freeform 5">
              <a:extLst>
                <a:ext uri="{FF2B5EF4-FFF2-40B4-BE49-F238E27FC236}">
                  <a16:creationId xmlns:a16="http://schemas.microsoft.com/office/drawing/2014/main" id="{490B57B9-C4C0-41AD-B170-7070E8480076}"/>
                </a:ext>
              </a:extLst>
            </p:cNvPr>
            <p:cNvSpPr/>
            <p:nvPr/>
          </p:nvSpPr>
          <p:spPr>
            <a:xfrm>
              <a:off x="0" y="0"/>
              <a:ext cx="8953074" cy="4382794"/>
            </a:xfrm>
            <a:custGeom>
              <a:avLst/>
              <a:gdLst/>
              <a:ahLst/>
              <a:cxnLst/>
              <a:rect l="l" t="t" r="r" b="b"/>
              <a:pathLst>
                <a:path w="8953074" h="4382794">
                  <a:moveTo>
                    <a:pt x="0" y="0"/>
                  </a:moveTo>
                  <a:lnTo>
                    <a:pt x="8953074" y="0"/>
                  </a:lnTo>
                  <a:lnTo>
                    <a:pt x="8953074" y="4382794"/>
                  </a:lnTo>
                  <a:lnTo>
                    <a:pt x="0" y="4382794"/>
                  </a:lnTo>
                  <a:lnTo>
                    <a:pt x="0" y="0"/>
                  </a:lnTo>
                  <a:close/>
                </a:path>
              </a:pathLst>
            </a:custGeom>
            <a:blipFill>
              <a:blip r:embed="rId3"/>
              <a:stretch>
                <a:fillRect l="-11780" t="-235055" r="-135623"/>
              </a:stretch>
            </a:blipFill>
          </p:spPr>
        </p:sp>
        <p:sp>
          <p:nvSpPr>
            <p:cNvPr id="7" name="Freeform 6">
              <a:extLst>
                <a:ext uri="{FF2B5EF4-FFF2-40B4-BE49-F238E27FC236}">
                  <a16:creationId xmlns:a16="http://schemas.microsoft.com/office/drawing/2014/main" id="{51E98D8F-E58E-4B8D-AB78-2D1E7653037B}"/>
                </a:ext>
              </a:extLst>
            </p:cNvPr>
            <p:cNvSpPr/>
            <p:nvPr/>
          </p:nvSpPr>
          <p:spPr>
            <a:xfrm>
              <a:off x="1672456" y="1712005"/>
              <a:ext cx="6203555" cy="958784"/>
            </a:xfrm>
            <a:custGeom>
              <a:avLst/>
              <a:gdLst/>
              <a:ahLst/>
              <a:cxnLst/>
              <a:rect l="l" t="t" r="r" b="b"/>
              <a:pathLst>
                <a:path w="6203555" h="958784">
                  <a:moveTo>
                    <a:pt x="0" y="0"/>
                  </a:moveTo>
                  <a:lnTo>
                    <a:pt x="6203554" y="0"/>
                  </a:lnTo>
                  <a:lnTo>
                    <a:pt x="6203554" y="958784"/>
                  </a:lnTo>
                  <a:lnTo>
                    <a:pt x="0" y="958784"/>
                  </a:lnTo>
                  <a:lnTo>
                    <a:pt x="0" y="0"/>
                  </a:lnTo>
                  <a:close/>
                </a:path>
              </a:pathLst>
            </a:custGeom>
            <a:blipFill>
              <a:blip r:embed="rId4"/>
              <a:stretch>
                <a:fillRect l="-50242" t="-1301677" r="-220391" b="-188166"/>
              </a:stretch>
            </a:blipFill>
          </p:spPr>
        </p:sp>
      </p:grpSp>
    </p:spTree>
    <p:extLst>
      <p:ext uri="{BB962C8B-B14F-4D97-AF65-F5344CB8AC3E}">
        <p14:creationId xmlns:p14="http://schemas.microsoft.com/office/powerpoint/2010/main" val="4114950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908872" y="232421"/>
            <a:ext cx="5326255" cy="552223"/>
          </a:xfrm>
          <a:prstGeom prst="rect">
            <a:avLst/>
          </a:prstGeom>
          <a:solidFill>
            <a:schemeClr val="tx1"/>
          </a:solidFill>
        </p:spPr>
        <p:txBody>
          <a:bodyPr wrap="square" lIns="0" tIns="0" rIns="0" bIns="0" rtlCol="0"/>
          <a:lstStyle/>
          <a:p>
            <a:pPr algn="ctr"/>
            <a:r>
              <a:rPr lang="es-EC" sz="2800" b="1" spc="-385" dirty="0">
                <a:solidFill>
                  <a:schemeClr val="bg1"/>
                </a:solidFill>
                <a:latin typeface="Arial Black" panose="020B0A04020102020204" pitchFamily="34" charset="0"/>
                <a:cs typeface="Aharoni" panose="02010803020104030203" pitchFamily="2" charset="-79"/>
              </a:rPr>
              <a:t>SESIONES  </a:t>
            </a:r>
            <a:r>
              <a:rPr lang="es-EC" sz="2800" b="1" spc="-420" dirty="0">
                <a:solidFill>
                  <a:schemeClr val="bg1"/>
                </a:solidFill>
                <a:latin typeface="Arial Black" panose="020B0A04020102020204" pitchFamily="34" charset="0"/>
                <a:cs typeface="Aharoni" panose="02010803020104030203" pitchFamily="2" charset="-79"/>
              </a:rPr>
              <a:t>DE  DIRECTORIO</a:t>
            </a:r>
            <a:endParaRPr lang="es-EC" sz="2800" dirty="0">
              <a:latin typeface="Arial Black" panose="020B0A04020102020204" pitchFamily="34" charset="0"/>
            </a:endParaRPr>
          </a:p>
          <a:p>
            <a:pPr algn="ctr"/>
            <a:endParaRPr dirty="0"/>
          </a:p>
        </p:txBody>
      </p:sp>
      <p:sp>
        <p:nvSpPr>
          <p:cNvPr id="7" name="object 7"/>
          <p:cNvSpPr txBox="1"/>
          <p:nvPr/>
        </p:nvSpPr>
        <p:spPr>
          <a:xfrm>
            <a:off x="304800" y="878296"/>
            <a:ext cx="8420733" cy="6753131"/>
          </a:xfrm>
          <a:prstGeom prst="rect">
            <a:avLst/>
          </a:prstGeom>
        </p:spPr>
        <p:txBody>
          <a:bodyPr vert="horz" wrap="square" lIns="0" tIns="109220" rIns="0" bIns="0" rtlCol="0">
            <a:spAutoFit/>
          </a:bodyPr>
          <a:lstStyle/>
          <a:p>
            <a:pPr marL="12700" algn="ctr">
              <a:lnSpc>
                <a:spcPct val="100000"/>
              </a:lnSpc>
              <a:spcBef>
                <a:spcPts val="860"/>
              </a:spcBef>
            </a:pPr>
            <a:r>
              <a:rPr lang="es-MX" sz="2400" b="1" u="sng" spc="-155" dirty="0">
                <a:uFill>
                  <a:solidFill>
                    <a:srgbClr val="006FC0"/>
                  </a:solidFill>
                </a:uFill>
                <a:latin typeface="Arial"/>
                <a:cs typeface="Arial"/>
              </a:rPr>
              <a:t>A</a:t>
            </a:r>
            <a:r>
              <a:rPr sz="2400" b="1" u="sng" spc="-155" dirty="0" err="1">
                <a:uFill>
                  <a:solidFill>
                    <a:srgbClr val="006FC0"/>
                  </a:solidFill>
                </a:uFill>
                <a:latin typeface="Arial"/>
                <a:cs typeface="Arial"/>
              </a:rPr>
              <a:t>GROPZACHIN</a:t>
            </a:r>
            <a:r>
              <a:rPr sz="2400" b="1" u="sng" spc="-100" dirty="0">
                <a:uFill>
                  <a:solidFill>
                    <a:srgbClr val="006FC0"/>
                  </a:solidFill>
                </a:uFill>
                <a:latin typeface="Arial"/>
                <a:cs typeface="Arial"/>
              </a:rPr>
              <a:t> </a:t>
            </a:r>
            <a:r>
              <a:rPr sz="2400" b="1" u="sng" spc="-160" dirty="0">
                <a:uFill>
                  <a:solidFill>
                    <a:srgbClr val="006FC0"/>
                  </a:solidFill>
                </a:uFill>
                <a:latin typeface="Arial"/>
                <a:cs typeface="Arial"/>
              </a:rPr>
              <a:t>EP.</a:t>
            </a:r>
            <a:endParaRPr lang="es-MX" sz="2400" b="1" u="sng" spc="-160" dirty="0">
              <a:uFill>
                <a:solidFill>
                  <a:srgbClr val="006FC0"/>
                </a:solidFill>
              </a:uFill>
              <a:latin typeface="Arial"/>
              <a:cs typeface="Arial"/>
            </a:endParaRPr>
          </a:p>
          <a:p>
            <a:pPr marL="12700" algn="ctr">
              <a:lnSpc>
                <a:spcPct val="100000"/>
              </a:lnSpc>
              <a:spcBef>
                <a:spcPts val="860"/>
              </a:spcBef>
            </a:pPr>
            <a:r>
              <a:rPr lang="es-EC" sz="2000" b="1" u="sng" spc="-160" dirty="0">
                <a:solidFill>
                  <a:schemeClr val="bg1"/>
                </a:solidFill>
                <a:uFill>
                  <a:solidFill>
                    <a:srgbClr val="006FC0"/>
                  </a:solidFill>
                </a:uFill>
                <a:latin typeface="+mj-lt"/>
                <a:cs typeface="Arial"/>
              </a:rPr>
              <a:t>9 de enero 2024.  </a:t>
            </a:r>
          </a:p>
          <a:p>
            <a:pPr marL="355600" indent="-342900" algn="just">
              <a:lnSpc>
                <a:spcPct val="100000"/>
              </a:lnSpc>
              <a:spcBef>
                <a:spcPts val="860"/>
              </a:spcBef>
              <a:buFont typeface="Wingdings" panose="05000000000000000000" pitchFamily="2" charset="2"/>
              <a:buChar char="§"/>
            </a:pPr>
            <a:r>
              <a:rPr lang="es-EC" sz="2000" b="1" u="sng" spc="-160" dirty="0" err="1">
                <a:uFill>
                  <a:solidFill>
                    <a:srgbClr val="006FC0"/>
                  </a:solidFill>
                </a:uFill>
                <a:latin typeface="+mj-lt"/>
                <a:cs typeface="Arial"/>
              </a:rPr>
              <a:t>Analísis</a:t>
            </a:r>
            <a:r>
              <a:rPr lang="es-EC" sz="2000" b="1" u="sng" spc="-160" dirty="0">
                <a:uFill>
                  <a:solidFill>
                    <a:srgbClr val="006FC0"/>
                  </a:solidFill>
                </a:uFill>
                <a:latin typeface="+mj-lt"/>
                <a:cs typeface="Arial"/>
              </a:rPr>
              <a:t> y aprobación del  Distributivo de fondos que asignará Agropzachin para la realización de las ferias agropecuarias, productivas y/o propuestas o proyectos productivos cantonales y parroquiales durante el año fiscal 2024. </a:t>
            </a:r>
          </a:p>
          <a:p>
            <a:pPr marL="12700" algn="ctr">
              <a:lnSpc>
                <a:spcPct val="100000"/>
              </a:lnSpc>
              <a:spcBef>
                <a:spcPts val="860"/>
              </a:spcBef>
            </a:pPr>
            <a:r>
              <a:rPr lang="es-EC" sz="2000" b="1" u="sng" spc="-160" dirty="0">
                <a:solidFill>
                  <a:schemeClr val="bg1"/>
                </a:solidFill>
                <a:uFill>
                  <a:solidFill>
                    <a:srgbClr val="006FC0"/>
                  </a:solidFill>
                </a:uFill>
                <a:latin typeface="+mj-lt"/>
                <a:cs typeface="Arial"/>
              </a:rPr>
              <a:t>8 de octubre  del 2024.</a:t>
            </a:r>
          </a:p>
          <a:p>
            <a:pPr marL="12700" algn="ctr">
              <a:lnSpc>
                <a:spcPct val="100000"/>
              </a:lnSpc>
              <a:spcBef>
                <a:spcPts val="860"/>
              </a:spcBef>
            </a:pPr>
            <a:r>
              <a:rPr lang="es-EC" sz="2000" b="1" u="sng" spc="-160" dirty="0">
                <a:solidFill>
                  <a:schemeClr val="bg1"/>
                </a:solidFill>
                <a:uFill>
                  <a:solidFill>
                    <a:srgbClr val="006FC0"/>
                  </a:solidFill>
                </a:uFill>
                <a:latin typeface="+mj-lt"/>
                <a:cs typeface="Arial"/>
              </a:rPr>
              <a:t>  </a:t>
            </a:r>
          </a:p>
          <a:p>
            <a:pPr marL="355600" indent="-342900" algn="just">
              <a:lnSpc>
                <a:spcPct val="100000"/>
              </a:lnSpc>
              <a:spcBef>
                <a:spcPts val="860"/>
              </a:spcBef>
              <a:buFont typeface="Arial" panose="020B0604020202020204" pitchFamily="34" charset="0"/>
              <a:buChar char="•"/>
            </a:pPr>
            <a:r>
              <a:rPr lang="es-EC" sz="2000" b="1" u="sng" spc="-160" dirty="0">
                <a:uFill>
                  <a:solidFill>
                    <a:srgbClr val="006FC0"/>
                  </a:solidFill>
                </a:uFill>
                <a:latin typeface="+mj-lt"/>
                <a:cs typeface="Arial"/>
              </a:rPr>
              <a:t>Análisis y  aprobación de la I  REFORMA GENERAL AL PRESUPUESTO DE </a:t>
            </a:r>
            <a:r>
              <a:rPr lang="es-EC" sz="2000" b="1" u="sng" spc="-160" dirty="0" err="1">
                <a:uFill>
                  <a:solidFill>
                    <a:srgbClr val="006FC0"/>
                  </a:solidFill>
                </a:uFill>
                <a:latin typeface="+mj-lt"/>
                <a:cs typeface="Arial"/>
              </a:rPr>
              <a:t>AGROPZACHINP</a:t>
            </a:r>
            <a:r>
              <a:rPr lang="es-EC" sz="2000" b="1" u="sng" spc="-160" dirty="0">
                <a:uFill>
                  <a:solidFill>
                    <a:srgbClr val="006FC0"/>
                  </a:solidFill>
                </a:uFill>
                <a:latin typeface="+mj-lt"/>
                <a:cs typeface="Arial"/>
              </a:rPr>
              <a:t> EP DEL EJERCICIO ECONÓMICO  2024. </a:t>
            </a:r>
          </a:p>
          <a:p>
            <a:pPr marL="12700" algn="ctr">
              <a:spcBef>
                <a:spcPts val="860"/>
              </a:spcBef>
            </a:pPr>
            <a:r>
              <a:rPr lang="es-MX" b="1" u="sng" dirty="0">
                <a:solidFill>
                  <a:schemeClr val="bg1"/>
                </a:solidFill>
                <a:latin typeface="Arial"/>
                <a:cs typeface="Arial"/>
              </a:rPr>
              <a:t>17 de diciembre del 2024</a:t>
            </a:r>
            <a:r>
              <a:rPr lang="es-MX" b="1" dirty="0">
                <a:latin typeface="Arial"/>
                <a:cs typeface="Arial"/>
              </a:rPr>
              <a:t>. </a:t>
            </a:r>
          </a:p>
          <a:p>
            <a:pPr marL="12700" algn="ctr">
              <a:spcBef>
                <a:spcPts val="860"/>
              </a:spcBef>
            </a:pPr>
            <a:endParaRPr lang="es-MX" b="1" dirty="0">
              <a:latin typeface="Arial"/>
              <a:cs typeface="Arial"/>
            </a:endParaRPr>
          </a:p>
          <a:p>
            <a:pPr marL="355600" indent="-342900" algn="just">
              <a:spcBef>
                <a:spcPts val="860"/>
              </a:spcBef>
              <a:buFont typeface="Arial" panose="020B0604020202020204" pitchFamily="34" charset="0"/>
              <a:buChar char="•"/>
            </a:pPr>
            <a:r>
              <a:rPr lang="es-MX" sz="2000" b="1" dirty="0">
                <a:latin typeface="Arial"/>
                <a:cs typeface="Arial"/>
              </a:rPr>
              <a:t>Análisis y aprobación del presupuesto del año 2025. </a:t>
            </a:r>
          </a:p>
          <a:p>
            <a:pPr marL="12700" algn="just">
              <a:lnSpc>
                <a:spcPct val="100000"/>
              </a:lnSpc>
              <a:spcBef>
                <a:spcPts val="860"/>
              </a:spcBef>
            </a:pPr>
            <a:endParaRPr lang="es-EC" sz="2000" b="1" u="sng" spc="-160" dirty="0">
              <a:uFill>
                <a:solidFill>
                  <a:srgbClr val="006FC0"/>
                </a:solidFill>
              </a:uFill>
              <a:latin typeface="+mj-lt"/>
              <a:cs typeface="Arial"/>
            </a:endParaRPr>
          </a:p>
          <a:p>
            <a:pPr marL="12700" algn="just">
              <a:lnSpc>
                <a:spcPct val="100000"/>
              </a:lnSpc>
              <a:spcBef>
                <a:spcPts val="860"/>
              </a:spcBef>
            </a:pPr>
            <a:endParaRPr lang="es-EC" sz="1400" b="1" u="sng" spc="-130" dirty="0">
              <a:uFill>
                <a:solidFill>
                  <a:srgbClr val="006FC0"/>
                </a:solidFill>
              </a:uFill>
              <a:latin typeface="Arial"/>
              <a:cs typeface="Arial"/>
            </a:endParaRPr>
          </a:p>
          <a:p>
            <a:pPr marL="12700" algn="just">
              <a:spcBef>
                <a:spcPts val="755"/>
              </a:spcBef>
            </a:pPr>
            <a:endParaRPr lang="es-EC" sz="1400" b="1" u="sng" spc="-130" dirty="0">
              <a:solidFill>
                <a:srgbClr val="FF0000"/>
              </a:solidFill>
              <a:uFill>
                <a:solidFill>
                  <a:srgbClr val="006FC0"/>
                </a:solidFill>
              </a:uFill>
              <a:latin typeface="Arial"/>
              <a:cs typeface="Arial"/>
            </a:endParaRPr>
          </a:p>
          <a:p>
            <a:pPr marL="12700" algn="just">
              <a:lnSpc>
                <a:spcPct val="100000"/>
              </a:lnSpc>
              <a:spcBef>
                <a:spcPts val="755"/>
              </a:spcBef>
            </a:pPr>
            <a:r>
              <a:rPr lang="es-EC" sz="1400" spc="-130" dirty="0">
                <a:solidFill>
                  <a:schemeClr val="tx1">
                    <a:lumMod val="95000"/>
                  </a:schemeClr>
                </a:solidFill>
                <a:uFill>
                  <a:solidFill>
                    <a:srgbClr val="006FC0"/>
                  </a:solidFill>
                </a:uFill>
                <a:latin typeface="Arial"/>
                <a:cs typeface="Arial"/>
              </a:rPr>
              <a:t> 		 </a:t>
            </a:r>
          </a:p>
          <a:p>
            <a:pPr marL="12700" algn="just">
              <a:lnSpc>
                <a:spcPct val="100000"/>
              </a:lnSpc>
              <a:spcBef>
                <a:spcPts val="755"/>
              </a:spcBef>
            </a:pPr>
            <a:endParaRPr lang="es-EC" sz="1400" spc="-130" dirty="0">
              <a:solidFill>
                <a:schemeClr val="tx1">
                  <a:lumMod val="95000"/>
                </a:schemeClr>
              </a:solidFill>
              <a:uFill>
                <a:solidFill>
                  <a:srgbClr val="006FC0"/>
                </a:solidFill>
              </a:uFill>
              <a:latin typeface="Arial"/>
              <a:cs typeface="Arial"/>
            </a:endParaRPr>
          </a:p>
          <a:p>
            <a:pPr marL="298450" indent="-285750" algn="just">
              <a:lnSpc>
                <a:spcPct val="100000"/>
              </a:lnSpc>
              <a:spcBef>
                <a:spcPts val="755"/>
              </a:spcBef>
              <a:buFont typeface="Wingdings" panose="05000000000000000000" pitchFamily="2" charset="2"/>
              <a:buChar char="v"/>
            </a:pPr>
            <a:endParaRPr lang="es-EC" sz="1400" spc="-130" dirty="0">
              <a:solidFill>
                <a:schemeClr val="tx1">
                  <a:lumMod val="95000"/>
                </a:schemeClr>
              </a:solidFill>
              <a:uFill>
                <a:solidFill>
                  <a:srgbClr val="006FC0"/>
                </a:solidFill>
              </a:uFill>
              <a:latin typeface="Arial"/>
              <a:cs typeface="Arial"/>
            </a:endParaRPr>
          </a:p>
        </p:txBody>
      </p:sp>
      <p:sp>
        <p:nvSpPr>
          <p:cNvPr id="8" name="object 8"/>
          <p:cNvSpPr/>
          <p:nvPr/>
        </p:nvSpPr>
        <p:spPr>
          <a:xfrm>
            <a:off x="304800" y="326073"/>
            <a:ext cx="1531546" cy="66452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11045" y="381000"/>
            <a:ext cx="6828155" cy="594394"/>
            <a:chOff x="2164079" y="0"/>
            <a:chExt cx="6828155" cy="1517015"/>
          </a:xfrm>
          <a:solidFill>
            <a:schemeClr val="tx1"/>
          </a:solidFill>
          <a:effectLst>
            <a:glow rad="228600">
              <a:schemeClr val="accent6">
                <a:satMod val="175000"/>
                <a:alpha val="40000"/>
              </a:schemeClr>
            </a:glow>
          </a:effectLst>
        </p:grpSpPr>
        <p:sp>
          <p:nvSpPr>
            <p:cNvPr id="3" name="object 3"/>
            <p:cNvSpPr/>
            <p:nvPr/>
          </p:nvSpPr>
          <p:spPr>
            <a:xfrm>
              <a:off x="2164079" y="0"/>
              <a:ext cx="6828028" cy="1516888"/>
            </a:xfrm>
            <a:prstGeom prst="rect">
              <a:avLst/>
            </a:prstGeom>
            <a:grpFill/>
          </p:spPr>
          <p:txBody>
            <a:bodyPr wrap="square" lIns="0" tIns="0" rIns="0" bIns="0" rtlCol="0"/>
            <a:lstStyle/>
            <a:p>
              <a:endParaRPr/>
            </a:p>
          </p:txBody>
        </p:sp>
        <p:sp>
          <p:nvSpPr>
            <p:cNvPr id="4" name="object 4"/>
            <p:cNvSpPr/>
            <p:nvPr/>
          </p:nvSpPr>
          <p:spPr>
            <a:xfrm>
              <a:off x="2412999" y="193039"/>
              <a:ext cx="6334760" cy="1079500"/>
            </a:xfrm>
            <a:custGeom>
              <a:avLst/>
              <a:gdLst/>
              <a:ahLst/>
              <a:cxnLst/>
              <a:rect l="l" t="t" r="r" b="b"/>
              <a:pathLst>
                <a:path w="6334759" h="1079500">
                  <a:moveTo>
                    <a:pt x="6334759" y="0"/>
                  </a:moveTo>
                  <a:lnTo>
                    <a:pt x="0" y="0"/>
                  </a:lnTo>
                  <a:lnTo>
                    <a:pt x="0" y="1079499"/>
                  </a:lnTo>
                  <a:lnTo>
                    <a:pt x="6334759" y="1079499"/>
                  </a:lnTo>
                  <a:lnTo>
                    <a:pt x="6334759" y="0"/>
                  </a:lnTo>
                  <a:close/>
                </a:path>
              </a:pathLst>
            </a:custGeom>
            <a:grpFill/>
          </p:spPr>
          <p:txBody>
            <a:bodyPr wrap="square" lIns="0" tIns="0" rIns="0" bIns="0" rtlCol="0"/>
            <a:lstStyle/>
            <a:p>
              <a:endParaRPr/>
            </a:p>
          </p:txBody>
        </p:sp>
        <p:sp>
          <p:nvSpPr>
            <p:cNvPr id="5" name="object 5"/>
            <p:cNvSpPr/>
            <p:nvPr/>
          </p:nvSpPr>
          <p:spPr>
            <a:xfrm>
              <a:off x="2410459" y="190500"/>
              <a:ext cx="6339840" cy="1084580"/>
            </a:xfrm>
            <a:custGeom>
              <a:avLst/>
              <a:gdLst/>
              <a:ahLst/>
              <a:cxnLst/>
              <a:rect l="l" t="t" r="r" b="b"/>
              <a:pathLst>
                <a:path w="6339840" h="1084580">
                  <a:moveTo>
                    <a:pt x="0" y="1049654"/>
                  </a:moveTo>
                  <a:lnTo>
                    <a:pt x="0" y="1084579"/>
                  </a:lnTo>
                  <a:lnTo>
                    <a:pt x="34925" y="1084579"/>
                  </a:lnTo>
                  <a:lnTo>
                    <a:pt x="0" y="1049654"/>
                  </a:lnTo>
                  <a:close/>
                </a:path>
                <a:path w="6339840" h="1084580">
                  <a:moveTo>
                    <a:pt x="34925" y="0"/>
                  </a:moveTo>
                  <a:lnTo>
                    <a:pt x="0" y="34925"/>
                  </a:lnTo>
                  <a:lnTo>
                    <a:pt x="0" y="1049654"/>
                  </a:lnTo>
                  <a:lnTo>
                    <a:pt x="34925" y="1084579"/>
                  </a:lnTo>
                  <a:lnTo>
                    <a:pt x="34925" y="0"/>
                  </a:lnTo>
                  <a:close/>
                </a:path>
                <a:path w="6339840" h="1084580">
                  <a:moveTo>
                    <a:pt x="6304915" y="1049654"/>
                  </a:moveTo>
                  <a:lnTo>
                    <a:pt x="34925" y="1049654"/>
                  </a:lnTo>
                  <a:lnTo>
                    <a:pt x="34925" y="1084579"/>
                  </a:lnTo>
                  <a:lnTo>
                    <a:pt x="6304915" y="1084579"/>
                  </a:lnTo>
                  <a:lnTo>
                    <a:pt x="6304915" y="1049654"/>
                  </a:lnTo>
                  <a:close/>
                </a:path>
                <a:path w="6339840" h="1084580">
                  <a:moveTo>
                    <a:pt x="6304915" y="0"/>
                  </a:moveTo>
                  <a:lnTo>
                    <a:pt x="6304915" y="1084579"/>
                  </a:lnTo>
                  <a:lnTo>
                    <a:pt x="6339840" y="1049654"/>
                  </a:lnTo>
                  <a:lnTo>
                    <a:pt x="6339840" y="34925"/>
                  </a:lnTo>
                  <a:lnTo>
                    <a:pt x="6304915" y="0"/>
                  </a:lnTo>
                  <a:close/>
                </a:path>
                <a:path w="6339840" h="1084580">
                  <a:moveTo>
                    <a:pt x="6339840" y="1049654"/>
                  </a:moveTo>
                  <a:lnTo>
                    <a:pt x="6304915" y="1084579"/>
                  </a:lnTo>
                  <a:lnTo>
                    <a:pt x="6339840" y="1084579"/>
                  </a:lnTo>
                  <a:lnTo>
                    <a:pt x="6339840" y="1049654"/>
                  </a:lnTo>
                  <a:close/>
                </a:path>
                <a:path w="6339840" h="1084580">
                  <a:moveTo>
                    <a:pt x="34925" y="0"/>
                  </a:moveTo>
                  <a:lnTo>
                    <a:pt x="0" y="0"/>
                  </a:lnTo>
                  <a:lnTo>
                    <a:pt x="0" y="34925"/>
                  </a:lnTo>
                  <a:lnTo>
                    <a:pt x="34925" y="0"/>
                  </a:lnTo>
                  <a:close/>
                </a:path>
                <a:path w="6339840" h="1084580">
                  <a:moveTo>
                    <a:pt x="6304915" y="0"/>
                  </a:moveTo>
                  <a:lnTo>
                    <a:pt x="34925" y="0"/>
                  </a:lnTo>
                  <a:lnTo>
                    <a:pt x="34925" y="34925"/>
                  </a:lnTo>
                  <a:lnTo>
                    <a:pt x="6304915" y="34925"/>
                  </a:lnTo>
                  <a:lnTo>
                    <a:pt x="6304915" y="0"/>
                  </a:lnTo>
                  <a:close/>
                </a:path>
                <a:path w="6339840" h="1084580">
                  <a:moveTo>
                    <a:pt x="6339840" y="0"/>
                  </a:moveTo>
                  <a:lnTo>
                    <a:pt x="6304915" y="0"/>
                  </a:lnTo>
                  <a:lnTo>
                    <a:pt x="6339840" y="34925"/>
                  </a:lnTo>
                  <a:lnTo>
                    <a:pt x="6339840" y="0"/>
                  </a:lnTo>
                  <a:close/>
                </a:path>
              </a:pathLst>
            </a:custGeom>
            <a:grpFill/>
          </p:spPr>
          <p:txBody>
            <a:bodyPr wrap="square" lIns="0" tIns="0" rIns="0" bIns="0" rtlCol="0"/>
            <a:lstStyle/>
            <a:p>
              <a:endParaRPr/>
            </a:p>
          </p:txBody>
        </p:sp>
      </p:grpSp>
      <p:sp>
        <p:nvSpPr>
          <p:cNvPr id="6" name="object 6"/>
          <p:cNvSpPr txBox="1">
            <a:spLocks noGrp="1"/>
          </p:cNvSpPr>
          <p:nvPr>
            <p:ph type="title"/>
          </p:nvPr>
        </p:nvSpPr>
        <p:spPr>
          <a:xfrm>
            <a:off x="2320707" y="285542"/>
            <a:ext cx="6273164" cy="457818"/>
          </a:xfrm>
          <a:prstGeom prst="rect">
            <a:avLst/>
          </a:prstGeom>
        </p:spPr>
        <p:txBody>
          <a:bodyPr vert="horz" wrap="square" lIns="0" tIns="87630" rIns="0" bIns="0" rtlCol="0">
            <a:spAutoFit/>
          </a:bodyPr>
          <a:lstStyle/>
          <a:p>
            <a:pPr algn="ctr"/>
            <a:r>
              <a:rPr lang="es-EC" sz="2400" b="1" spc="-385" dirty="0">
                <a:solidFill>
                  <a:schemeClr val="bg1"/>
                </a:solidFill>
                <a:latin typeface="Arial Black" panose="020B0A04020102020204" pitchFamily="34" charset="0"/>
                <a:cs typeface="Aharoni" panose="02010803020104030203" pitchFamily="2" charset="-79"/>
              </a:rPr>
              <a:t>SESIONES  </a:t>
            </a:r>
            <a:r>
              <a:rPr lang="es-EC" sz="2400" b="1" spc="-420" dirty="0">
                <a:solidFill>
                  <a:schemeClr val="bg1"/>
                </a:solidFill>
                <a:latin typeface="Arial Black" panose="020B0A04020102020204" pitchFamily="34" charset="0"/>
                <a:cs typeface="Aharoni" panose="02010803020104030203" pitchFamily="2" charset="-79"/>
              </a:rPr>
              <a:t>DE  DIRECTORIO</a:t>
            </a:r>
            <a:endParaRPr lang="es-EC" sz="2400" dirty="0">
              <a:latin typeface="Arial Black" panose="020B0A04020102020204" pitchFamily="34" charset="0"/>
            </a:endParaRPr>
          </a:p>
        </p:txBody>
      </p:sp>
      <p:sp>
        <p:nvSpPr>
          <p:cNvPr id="8" name="object 8"/>
          <p:cNvSpPr/>
          <p:nvPr/>
        </p:nvSpPr>
        <p:spPr>
          <a:xfrm>
            <a:off x="304800" y="326073"/>
            <a:ext cx="1531546" cy="664527"/>
          </a:xfrm>
          <a:prstGeom prst="rect">
            <a:avLst/>
          </a:prstGeom>
          <a:blipFill>
            <a:blip r:embed="rId2" cstate="print"/>
            <a:stretch>
              <a:fillRect/>
            </a:stretch>
          </a:blipFill>
        </p:spPr>
        <p:txBody>
          <a:bodyPr wrap="square" lIns="0" tIns="0" rIns="0" bIns="0" rtlCol="0"/>
          <a:lstStyle/>
          <a:p>
            <a:endParaRPr/>
          </a:p>
        </p:txBody>
      </p:sp>
      <p:sp>
        <p:nvSpPr>
          <p:cNvPr id="9" name="object 7">
            <a:extLst>
              <a:ext uri="{FF2B5EF4-FFF2-40B4-BE49-F238E27FC236}">
                <a16:creationId xmlns:a16="http://schemas.microsoft.com/office/drawing/2014/main" id="{2B0CEC2B-5FDF-4C22-8E31-E022F9EC4212}"/>
              </a:ext>
            </a:extLst>
          </p:cNvPr>
          <p:cNvSpPr txBox="1"/>
          <p:nvPr/>
        </p:nvSpPr>
        <p:spPr>
          <a:xfrm>
            <a:off x="351309" y="1185797"/>
            <a:ext cx="8322402" cy="5000728"/>
          </a:xfrm>
          <a:prstGeom prst="rect">
            <a:avLst/>
          </a:prstGeom>
        </p:spPr>
        <p:txBody>
          <a:bodyPr vert="horz" wrap="square" lIns="0" tIns="146685" rIns="0" bIns="0" rtlCol="0">
            <a:spAutoFit/>
          </a:bodyPr>
          <a:lstStyle/>
          <a:p>
            <a:pPr marL="12700" algn="ctr">
              <a:lnSpc>
                <a:spcPct val="100000"/>
              </a:lnSpc>
              <a:spcBef>
                <a:spcPts val="755"/>
              </a:spcBef>
            </a:pPr>
            <a:r>
              <a:rPr lang="es-EC" b="1" spc="-130" dirty="0">
                <a:uFill>
                  <a:solidFill>
                    <a:srgbClr val="006FC0"/>
                  </a:solidFill>
                </a:uFill>
                <a:latin typeface="Arial"/>
                <a:cs typeface="Arial"/>
              </a:rPr>
              <a:t>VIALZACHIN EP. </a:t>
            </a:r>
          </a:p>
          <a:p>
            <a:pPr marL="12065" algn="ctr">
              <a:lnSpc>
                <a:spcPct val="100000"/>
              </a:lnSpc>
              <a:spcBef>
                <a:spcPts val="760"/>
              </a:spcBef>
              <a:tabLst>
                <a:tab pos="396240" algn="l"/>
                <a:tab pos="396875" algn="l"/>
              </a:tabLst>
            </a:pPr>
            <a:r>
              <a:rPr lang="es-MX" sz="1400" b="1" u="sng" spc="15" dirty="0">
                <a:solidFill>
                  <a:schemeClr val="bg1"/>
                </a:solidFill>
                <a:uFill>
                  <a:solidFill>
                    <a:srgbClr val="181B0D"/>
                  </a:solidFill>
                </a:uFill>
                <a:latin typeface="Arial"/>
                <a:cs typeface="Arial"/>
              </a:rPr>
              <a:t>9 DE ENERO DEL 2024.</a:t>
            </a:r>
          </a:p>
          <a:p>
            <a:pPr marL="297815" indent="-285750">
              <a:lnSpc>
                <a:spcPct val="100000"/>
              </a:lnSpc>
              <a:spcBef>
                <a:spcPts val="760"/>
              </a:spcBef>
              <a:buFont typeface="Wingdings" panose="05000000000000000000" pitchFamily="2" charset="2"/>
              <a:buChar char="ü"/>
              <a:tabLst>
                <a:tab pos="396240" algn="l"/>
                <a:tab pos="396875" algn="l"/>
              </a:tabLst>
            </a:pPr>
            <a:r>
              <a:rPr lang="es-MX" sz="1400" b="1" u="sng" spc="15" dirty="0">
                <a:solidFill>
                  <a:schemeClr val="bg1"/>
                </a:solidFill>
                <a:uFill>
                  <a:solidFill>
                    <a:srgbClr val="181B0D"/>
                  </a:solidFill>
                </a:uFill>
                <a:latin typeface="Arial"/>
                <a:cs typeface="Arial"/>
              </a:rPr>
              <a:t> </a:t>
            </a:r>
            <a:r>
              <a:rPr lang="es-MX" sz="1600" b="1" u="sng" spc="15" dirty="0">
                <a:uFill>
                  <a:solidFill>
                    <a:srgbClr val="181B0D"/>
                  </a:solidFill>
                </a:uFill>
                <a:latin typeface="Arial"/>
                <a:cs typeface="Arial"/>
              </a:rPr>
              <a:t>Conocimiento, análisis y aprobación del presupuesto para la empresa </a:t>
            </a:r>
            <a:r>
              <a:rPr lang="es-MX" sz="1600" b="1" u="sng" spc="15" dirty="0" err="1">
                <a:uFill>
                  <a:solidFill>
                    <a:srgbClr val="181B0D"/>
                  </a:solidFill>
                </a:uFill>
                <a:latin typeface="Arial"/>
                <a:cs typeface="Arial"/>
              </a:rPr>
              <a:t>Vialzachin</a:t>
            </a:r>
            <a:r>
              <a:rPr lang="es-MX" sz="1600" b="1" u="sng" spc="15" dirty="0">
                <a:uFill>
                  <a:solidFill>
                    <a:srgbClr val="181B0D"/>
                  </a:solidFill>
                </a:uFill>
                <a:latin typeface="Arial"/>
                <a:cs typeface="Arial"/>
              </a:rPr>
              <a:t> EP, </a:t>
            </a:r>
            <a:r>
              <a:rPr lang="es-MX" sz="1600" b="1" u="sng" spc="15" dirty="0" err="1">
                <a:uFill>
                  <a:solidFill>
                    <a:srgbClr val="181B0D"/>
                  </a:solidFill>
                </a:uFill>
                <a:latin typeface="Arial"/>
                <a:cs typeface="Arial"/>
              </a:rPr>
              <a:t>ejericio</a:t>
            </a:r>
            <a:r>
              <a:rPr lang="es-MX" sz="1600" b="1" u="sng" spc="15" dirty="0">
                <a:uFill>
                  <a:solidFill>
                    <a:srgbClr val="181B0D"/>
                  </a:solidFill>
                </a:uFill>
                <a:latin typeface="Arial"/>
                <a:cs typeface="Arial"/>
              </a:rPr>
              <a:t> fiscal 2024. </a:t>
            </a:r>
          </a:p>
          <a:p>
            <a:pPr marL="12065">
              <a:lnSpc>
                <a:spcPct val="100000"/>
              </a:lnSpc>
              <a:spcBef>
                <a:spcPts val="760"/>
              </a:spcBef>
              <a:tabLst>
                <a:tab pos="396240" algn="l"/>
                <a:tab pos="396875" algn="l"/>
              </a:tabLst>
            </a:pPr>
            <a:endParaRPr lang="es-MX" sz="1600" b="1" u="sng" spc="15" dirty="0">
              <a:uFill>
                <a:solidFill>
                  <a:srgbClr val="181B0D"/>
                </a:solidFill>
              </a:uFill>
              <a:latin typeface="Arial"/>
              <a:cs typeface="Arial"/>
            </a:endParaRPr>
          </a:p>
          <a:p>
            <a:pPr marL="12065" algn="ctr">
              <a:lnSpc>
                <a:spcPct val="100000"/>
              </a:lnSpc>
              <a:spcBef>
                <a:spcPts val="760"/>
              </a:spcBef>
              <a:tabLst>
                <a:tab pos="396240" algn="l"/>
                <a:tab pos="396875" algn="l"/>
              </a:tabLst>
            </a:pPr>
            <a:r>
              <a:rPr lang="es-MX" sz="1600" b="1" dirty="0">
                <a:solidFill>
                  <a:schemeClr val="bg1"/>
                </a:solidFill>
              </a:rPr>
              <a:t>6 </a:t>
            </a:r>
            <a:r>
              <a:rPr lang="es-MX" sz="1600" b="1" u="sng" dirty="0">
                <a:solidFill>
                  <a:schemeClr val="bg1"/>
                </a:solidFill>
              </a:rPr>
              <a:t>DE MAYO DEL 2024</a:t>
            </a:r>
            <a:r>
              <a:rPr lang="es-MX" sz="1600" b="1" dirty="0">
                <a:solidFill>
                  <a:schemeClr val="bg1"/>
                </a:solidFill>
              </a:rPr>
              <a:t>. </a:t>
            </a:r>
          </a:p>
          <a:p>
            <a:pPr marL="12065" algn="ctr">
              <a:lnSpc>
                <a:spcPct val="100000"/>
              </a:lnSpc>
              <a:spcBef>
                <a:spcPts val="760"/>
              </a:spcBef>
              <a:tabLst>
                <a:tab pos="396240" algn="l"/>
                <a:tab pos="396875" algn="l"/>
              </a:tabLst>
            </a:pPr>
            <a:endParaRPr lang="es-MX" sz="1600" b="1" dirty="0">
              <a:solidFill>
                <a:schemeClr val="bg1"/>
              </a:solidFill>
            </a:endParaRPr>
          </a:p>
          <a:p>
            <a:pPr marL="354965" indent="-342900">
              <a:lnSpc>
                <a:spcPct val="100000"/>
              </a:lnSpc>
              <a:spcBef>
                <a:spcPts val="760"/>
              </a:spcBef>
              <a:buFont typeface="Wingdings" panose="05000000000000000000" pitchFamily="2" charset="2"/>
              <a:buChar char="ü"/>
              <a:tabLst>
                <a:tab pos="396240" algn="l"/>
                <a:tab pos="396875" algn="l"/>
              </a:tabLst>
            </a:pPr>
            <a:r>
              <a:rPr lang="es-MX" sz="1600" b="1" dirty="0"/>
              <a:t>Informe de los avances del proyecto “CONSTRUCCIÓN A NIVEL DE ASFALTO DE LA VÍA </a:t>
            </a:r>
            <a:r>
              <a:rPr lang="es-MX" sz="1600" b="1" dirty="0" err="1"/>
              <a:t>MUCHIME</a:t>
            </a:r>
            <a:r>
              <a:rPr lang="es-MX" sz="1600" b="1" dirty="0"/>
              <a:t>- CHAPINTZA-28 DE MAYO, CANTÓN </a:t>
            </a:r>
            <a:r>
              <a:rPr lang="es-MX" sz="1600" b="1" dirty="0" err="1"/>
              <a:t>YACUAMBI</a:t>
            </a:r>
            <a:r>
              <a:rPr lang="es-MX" sz="1600" b="1" dirty="0"/>
              <a:t>, PROVINCIA DE ZAMORA CHINCHIPE. y otros convenios a ejecutarse por la Empresa </a:t>
            </a:r>
            <a:r>
              <a:rPr lang="es-MX" sz="1600" b="1" dirty="0" err="1"/>
              <a:t>Vialzachin</a:t>
            </a:r>
            <a:endParaRPr lang="es-MX" sz="1600" b="1" dirty="0"/>
          </a:p>
          <a:p>
            <a:pPr marL="297815" indent="-285750" algn="ctr">
              <a:lnSpc>
                <a:spcPct val="100000"/>
              </a:lnSpc>
              <a:spcBef>
                <a:spcPts val="760"/>
              </a:spcBef>
              <a:buFont typeface="Wingdings" panose="05000000000000000000" pitchFamily="2" charset="2"/>
              <a:buChar char="ü"/>
              <a:tabLst>
                <a:tab pos="396240" algn="l"/>
                <a:tab pos="396875" algn="l"/>
              </a:tabLst>
            </a:pPr>
            <a:r>
              <a:rPr lang="es-MX" sz="1600" b="1" u="sng" dirty="0">
                <a:solidFill>
                  <a:schemeClr val="bg1"/>
                </a:solidFill>
                <a:latin typeface="Arial"/>
                <a:cs typeface="Arial"/>
              </a:rPr>
              <a:t>17 de diciembre del 2024</a:t>
            </a:r>
            <a:r>
              <a:rPr lang="es-MX" sz="1600" b="1" dirty="0">
                <a:latin typeface="Arial"/>
                <a:cs typeface="Arial"/>
              </a:rPr>
              <a:t>. </a:t>
            </a:r>
          </a:p>
          <a:p>
            <a:pPr marL="297815" indent="-285750" algn="ctr">
              <a:lnSpc>
                <a:spcPct val="100000"/>
              </a:lnSpc>
              <a:spcBef>
                <a:spcPts val="760"/>
              </a:spcBef>
              <a:buFont typeface="Wingdings" panose="05000000000000000000" pitchFamily="2" charset="2"/>
              <a:buChar char="ü"/>
              <a:tabLst>
                <a:tab pos="396240" algn="l"/>
                <a:tab pos="396875" algn="l"/>
              </a:tabLst>
            </a:pPr>
            <a:endParaRPr lang="es-MX" sz="1600" b="1" dirty="0">
              <a:latin typeface="Arial"/>
              <a:cs typeface="Arial"/>
            </a:endParaRPr>
          </a:p>
          <a:p>
            <a:pPr marL="297815" indent="-285750">
              <a:lnSpc>
                <a:spcPct val="100000"/>
              </a:lnSpc>
              <a:spcBef>
                <a:spcPts val="760"/>
              </a:spcBef>
              <a:buFont typeface="Wingdings" panose="05000000000000000000" pitchFamily="2" charset="2"/>
              <a:buChar char="ü"/>
              <a:tabLst>
                <a:tab pos="396240" algn="l"/>
                <a:tab pos="396875" algn="l"/>
              </a:tabLst>
            </a:pPr>
            <a:r>
              <a:rPr lang="es-MX" sz="1600" b="1" dirty="0">
                <a:latin typeface="Arial"/>
                <a:cs typeface="Arial"/>
              </a:rPr>
              <a:t>Análisis y aprobación del presupuesto del año 2025. </a:t>
            </a:r>
          </a:p>
          <a:p>
            <a:pPr marL="297815" indent="-285750">
              <a:lnSpc>
                <a:spcPct val="100000"/>
              </a:lnSpc>
              <a:spcBef>
                <a:spcPts val="760"/>
              </a:spcBef>
              <a:buFont typeface="Wingdings" panose="05000000000000000000" pitchFamily="2" charset="2"/>
              <a:buChar char="ü"/>
              <a:tabLst>
                <a:tab pos="396240" algn="l"/>
                <a:tab pos="396875" algn="l"/>
              </a:tabLst>
            </a:pPr>
            <a:endParaRPr lang="es-MX" sz="1400" b="1" u="sng" spc="15" dirty="0">
              <a:uFill>
                <a:solidFill>
                  <a:srgbClr val="181B0D"/>
                </a:solidFill>
              </a:uFill>
              <a:latin typeface="Arial"/>
              <a:cs typeface="Arial"/>
            </a:endParaRPr>
          </a:p>
          <a:p>
            <a:pPr marL="12700">
              <a:lnSpc>
                <a:spcPct val="100000"/>
              </a:lnSpc>
              <a:spcBef>
                <a:spcPts val="755"/>
              </a:spcBef>
            </a:pPr>
            <a:endParaRPr lang="es-EC" sz="2000" b="1" u="sng" spc="-130" dirty="0">
              <a:solidFill>
                <a:srgbClr val="FF0000"/>
              </a:solidFill>
              <a:uFill>
                <a:solidFill>
                  <a:srgbClr val="006FC0"/>
                </a:solidFill>
              </a:uFill>
              <a:latin typeface="Arial"/>
              <a:cs typeface="Arial"/>
            </a:endParaRPr>
          </a:p>
        </p:txBody>
      </p:sp>
    </p:spTree>
    <p:extLst>
      <p:ext uri="{BB962C8B-B14F-4D97-AF65-F5344CB8AC3E}">
        <p14:creationId xmlns:p14="http://schemas.microsoft.com/office/powerpoint/2010/main" val="575571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149860" y="68580"/>
            <a:ext cx="1757680" cy="513080"/>
          </a:xfrm>
          <a:prstGeom prst="rect">
            <a:avLst/>
          </a:prstGeom>
          <a:blipFill>
            <a:blip r:embed="rId2" cstate="print"/>
            <a:stretch>
              <a:fillRect/>
            </a:stretch>
          </a:blipFill>
        </p:spPr>
        <p:txBody>
          <a:bodyPr wrap="square" lIns="0" tIns="0" rIns="0" bIns="0" rtlCol="0"/>
          <a:lstStyle/>
          <a:p>
            <a:endParaRPr/>
          </a:p>
        </p:txBody>
      </p:sp>
      <p:sp>
        <p:nvSpPr>
          <p:cNvPr id="16" name="object 16"/>
          <p:cNvSpPr txBox="1">
            <a:spLocks noGrp="1"/>
          </p:cNvSpPr>
          <p:nvPr>
            <p:ph type="title"/>
          </p:nvPr>
        </p:nvSpPr>
        <p:spPr>
          <a:xfrm>
            <a:off x="3505200" y="184245"/>
            <a:ext cx="1757681" cy="505267"/>
          </a:xfrm>
          <a:prstGeom prst="rect">
            <a:avLst/>
          </a:prstGeom>
          <a:solidFill>
            <a:schemeClr val="tx1"/>
          </a:solidFill>
        </p:spPr>
        <p:txBody>
          <a:bodyPr vert="horz" wrap="square" lIns="0" tIns="12700" rIns="0" bIns="0" rtlCol="0">
            <a:spAutoFit/>
          </a:bodyPr>
          <a:lstStyle/>
          <a:p>
            <a:pPr marL="12700">
              <a:lnSpc>
                <a:spcPct val="100000"/>
              </a:lnSpc>
              <a:spcBef>
                <a:spcPts val="100"/>
              </a:spcBef>
            </a:pPr>
            <a:r>
              <a:rPr sz="3200" u="sng" spc="-350" dirty="0">
                <a:solidFill>
                  <a:schemeClr val="bg1"/>
                </a:solidFill>
                <a:latin typeface="Aharoni" panose="02010803020104030203" pitchFamily="2" charset="-79"/>
                <a:cs typeface="Aharoni" panose="02010803020104030203" pitchFamily="2" charset="-79"/>
              </a:rPr>
              <a:t>R</a:t>
            </a:r>
            <a:r>
              <a:rPr lang="es-MX" sz="3200" u="sng" spc="-350" dirty="0" err="1">
                <a:solidFill>
                  <a:schemeClr val="bg1"/>
                </a:solidFill>
                <a:latin typeface="Aharoni" panose="02010803020104030203" pitchFamily="2" charset="-79"/>
                <a:cs typeface="Aharoni" panose="02010803020104030203" pitchFamily="2" charset="-79"/>
              </a:rPr>
              <a:t>euniones</a:t>
            </a:r>
            <a:endParaRPr sz="3200" u="sng" dirty="0">
              <a:solidFill>
                <a:schemeClr val="bg1"/>
              </a:solidFill>
              <a:latin typeface="Aharoni" panose="02010803020104030203" pitchFamily="2" charset="-79"/>
              <a:cs typeface="Aharoni" panose="02010803020104030203" pitchFamily="2" charset="-79"/>
            </a:endParaRPr>
          </a:p>
        </p:txBody>
      </p:sp>
      <p:pic>
        <p:nvPicPr>
          <p:cNvPr id="4100" name="Picture 4" descr="🤝">
            <a:extLst>
              <a:ext uri="{FF2B5EF4-FFF2-40B4-BE49-F238E27FC236}">
                <a16:creationId xmlns:a16="http://schemas.microsoft.com/office/drawing/2014/main" id="{006507F3-40B4-4FD8-BF50-A27797CEE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306512" y="2612238"/>
            <a:ext cx="66687" cy="54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a:extLst>
              <a:ext uri="{FF2B5EF4-FFF2-40B4-BE49-F238E27FC236}">
                <a16:creationId xmlns:a16="http://schemas.microsoft.com/office/drawing/2014/main" id="{5C3F5DA1-7100-4DBF-A400-4CCE73CBD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272766" y="830524"/>
            <a:ext cx="83470" cy="457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a:extLst>
              <a:ext uri="{FF2B5EF4-FFF2-40B4-BE49-F238E27FC236}">
                <a16:creationId xmlns:a16="http://schemas.microsoft.com/office/drawing/2014/main" id="{A337B8AA-1AFC-412C-AA9C-6CAAD87BA687}"/>
              </a:ext>
            </a:extLst>
          </p:cNvPr>
          <p:cNvGraphicFramePr/>
          <p:nvPr>
            <p:extLst>
              <p:ext uri="{D42A27DB-BD31-4B8C-83A1-F6EECF244321}">
                <p14:modId xmlns:p14="http://schemas.microsoft.com/office/powerpoint/2010/main" val="261835978"/>
              </p:ext>
            </p:extLst>
          </p:nvPr>
        </p:nvGraphicFramePr>
        <p:xfrm>
          <a:off x="150183" y="923079"/>
          <a:ext cx="8467713" cy="19814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a 3">
            <a:extLst>
              <a:ext uri="{FF2B5EF4-FFF2-40B4-BE49-F238E27FC236}">
                <a16:creationId xmlns:a16="http://schemas.microsoft.com/office/drawing/2014/main" id="{7739C3BA-F905-44D7-8ED4-0F086C215121}"/>
              </a:ext>
            </a:extLst>
          </p:cNvPr>
          <p:cNvGraphicFramePr/>
          <p:nvPr>
            <p:extLst>
              <p:ext uri="{D42A27DB-BD31-4B8C-83A1-F6EECF244321}">
                <p14:modId xmlns:p14="http://schemas.microsoft.com/office/powerpoint/2010/main" val="4214522908"/>
              </p:ext>
            </p:extLst>
          </p:nvPr>
        </p:nvGraphicFramePr>
        <p:xfrm>
          <a:off x="1586231" y="3572619"/>
          <a:ext cx="7353300" cy="307865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871873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149860" y="68580"/>
            <a:ext cx="1757680" cy="513080"/>
          </a:xfrm>
          <a:prstGeom prst="rect">
            <a:avLst/>
          </a:prstGeom>
          <a:blipFill>
            <a:blip r:embed="rId2" cstate="print"/>
            <a:stretch>
              <a:fillRect/>
            </a:stretch>
          </a:blipFill>
        </p:spPr>
        <p:txBody>
          <a:bodyPr wrap="square" lIns="0" tIns="0" rIns="0" bIns="0" rtlCol="0"/>
          <a:lstStyle/>
          <a:p>
            <a:endParaRPr/>
          </a:p>
        </p:txBody>
      </p:sp>
      <p:sp>
        <p:nvSpPr>
          <p:cNvPr id="16" name="object 16"/>
          <p:cNvSpPr txBox="1">
            <a:spLocks noGrp="1"/>
          </p:cNvSpPr>
          <p:nvPr>
            <p:ph type="title"/>
          </p:nvPr>
        </p:nvSpPr>
        <p:spPr>
          <a:xfrm>
            <a:off x="3534634" y="213172"/>
            <a:ext cx="1870088" cy="505267"/>
          </a:xfrm>
          <a:prstGeom prst="rect">
            <a:avLst/>
          </a:prstGeom>
          <a:solidFill>
            <a:schemeClr val="tx1"/>
          </a:solidFill>
        </p:spPr>
        <p:txBody>
          <a:bodyPr vert="horz" wrap="square" lIns="0" tIns="12700" rIns="0" bIns="0" rtlCol="0">
            <a:spAutoFit/>
          </a:bodyPr>
          <a:lstStyle/>
          <a:p>
            <a:pPr marL="12700">
              <a:lnSpc>
                <a:spcPct val="100000"/>
              </a:lnSpc>
              <a:spcBef>
                <a:spcPts val="100"/>
              </a:spcBef>
            </a:pPr>
            <a:r>
              <a:rPr sz="3200" u="sng" spc="-350" dirty="0">
                <a:solidFill>
                  <a:schemeClr val="bg1"/>
                </a:solidFill>
                <a:latin typeface="Aharoni" panose="02010803020104030203" pitchFamily="2" charset="-79"/>
                <a:cs typeface="Aharoni" panose="02010803020104030203" pitchFamily="2" charset="-79"/>
              </a:rPr>
              <a:t>R</a:t>
            </a:r>
            <a:r>
              <a:rPr lang="es-MX" sz="3200" u="sng" spc="-350" dirty="0" err="1">
                <a:solidFill>
                  <a:schemeClr val="bg1"/>
                </a:solidFill>
                <a:latin typeface="Aharoni" panose="02010803020104030203" pitchFamily="2" charset="-79"/>
                <a:cs typeface="Aharoni" panose="02010803020104030203" pitchFamily="2" charset="-79"/>
              </a:rPr>
              <a:t>euniones</a:t>
            </a:r>
            <a:endParaRPr sz="3200" u="sng" dirty="0">
              <a:solidFill>
                <a:schemeClr val="bg1"/>
              </a:solidFill>
              <a:latin typeface="Aharoni" panose="02010803020104030203" pitchFamily="2" charset="-79"/>
              <a:cs typeface="Aharoni" panose="02010803020104030203" pitchFamily="2" charset="-79"/>
            </a:endParaRPr>
          </a:p>
        </p:txBody>
      </p:sp>
      <p:pic>
        <p:nvPicPr>
          <p:cNvPr id="4100" name="Picture 4" descr="🤝">
            <a:extLst>
              <a:ext uri="{FF2B5EF4-FFF2-40B4-BE49-F238E27FC236}">
                <a16:creationId xmlns:a16="http://schemas.microsoft.com/office/drawing/2014/main" id="{006507F3-40B4-4FD8-BF50-A27797CEE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306512" y="2612238"/>
            <a:ext cx="66687" cy="54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a:extLst>
              <a:ext uri="{FF2B5EF4-FFF2-40B4-BE49-F238E27FC236}">
                <a16:creationId xmlns:a16="http://schemas.microsoft.com/office/drawing/2014/main" id="{5C3F5DA1-7100-4DBF-A400-4CCE73CBD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272766" y="830524"/>
            <a:ext cx="83470" cy="457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a 7">
            <a:extLst>
              <a:ext uri="{FF2B5EF4-FFF2-40B4-BE49-F238E27FC236}">
                <a16:creationId xmlns:a16="http://schemas.microsoft.com/office/drawing/2014/main" id="{D165F261-4E86-4DF9-93D9-3AB78738A6D6}"/>
              </a:ext>
            </a:extLst>
          </p:cNvPr>
          <p:cNvGraphicFramePr/>
          <p:nvPr>
            <p:extLst>
              <p:ext uri="{D42A27DB-BD31-4B8C-83A1-F6EECF244321}">
                <p14:modId xmlns:p14="http://schemas.microsoft.com/office/powerpoint/2010/main" val="2382562263"/>
              </p:ext>
            </p:extLst>
          </p:nvPr>
        </p:nvGraphicFramePr>
        <p:xfrm>
          <a:off x="457200" y="800806"/>
          <a:ext cx="8010512" cy="27184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a 8">
            <a:extLst>
              <a:ext uri="{FF2B5EF4-FFF2-40B4-BE49-F238E27FC236}">
                <a16:creationId xmlns:a16="http://schemas.microsoft.com/office/drawing/2014/main" id="{FE7DEA89-4B1C-4BB6-97EC-9333419332CF}"/>
              </a:ext>
            </a:extLst>
          </p:cNvPr>
          <p:cNvGraphicFramePr/>
          <p:nvPr>
            <p:extLst>
              <p:ext uri="{D42A27DB-BD31-4B8C-83A1-F6EECF244321}">
                <p14:modId xmlns:p14="http://schemas.microsoft.com/office/powerpoint/2010/main" val="1792843537"/>
              </p:ext>
            </p:extLst>
          </p:nvPr>
        </p:nvGraphicFramePr>
        <p:xfrm>
          <a:off x="1676400" y="3505200"/>
          <a:ext cx="7810350" cy="295234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530933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973" y="-6672"/>
            <a:ext cx="1656080" cy="513079"/>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3225384" y="203545"/>
            <a:ext cx="2497357" cy="532838"/>
          </a:xfrm>
          <a:prstGeom prst="rect">
            <a:avLst/>
          </a:prstGeom>
          <a:solidFill>
            <a:schemeClr val="tx1"/>
          </a:solidFill>
        </p:spPr>
        <p:txBody>
          <a:bodyPr vert="horz" wrap="square" lIns="0" tIns="0" rIns="0" bIns="0" rtlCol="0">
            <a:spAutoFit/>
          </a:bodyPr>
          <a:lstStyle/>
          <a:p>
            <a:pPr marL="90805" algn="just">
              <a:lnSpc>
                <a:spcPts val="4100"/>
              </a:lnSpc>
            </a:pPr>
            <a:r>
              <a:rPr lang="es-MX" sz="3600" b="1" spc="-355" dirty="0">
                <a:solidFill>
                  <a:schemeClr val="bg1"/>
                </a:solidFill>
                <a:uFill>
                  <a:solidFill>
                    <a:srgbClr val="FFFFFF"/>
                  </a:solidFill>
                </a:uFill>
              </a:rPr>
              <a:t>   Reuniones</a:t>
            </a:r>
            <a:endParaRPr sz="3600" b="1" dirty="0">
              <a:solidFill>
                <a:schemeClr val="bg1"/>
              </a:solidFill>
            </a:endParaRPr>
          </a:p>
        </p:txBody>
      </p:sp>
      <p:graphicFrame>
        <p:nvGraphicFramePr>
          <p:cNvPr id="3" name="Diagrama 2">
            <a:extLst>
              <a:ext uri="{FF2B5EF4-FFF2-40B4-BE49-F238E27FC236}">
                <a16:creationId xmlns:a16="http://schemas.microsoft.com/office/drawing/2014/main" id="{95BD6C28-B1B4-4356-B193-995A20886B96}"/>
              </a:ext>
            </a:extLst>
          </p:cNvPr>
          <p:cNvGraphicFramePr/>
          <p:nvPr>
            <p:extLst>
              <p:ext uri="{D42A27DB-BD31-4B8C-83A1-F6EECF244321}">
                <p14:modId xmlns:p14="http://schemas.microsoft.com/office/powerpoint/2010/main" val="4234911268"/>
              </p:ext>
            </p:extLst>
          </p:nvPr>
        </p:nvGraphicFramePr>
        <p:xfrm>
          <a:off x="686120" y="542705"/>
          <a:ext cx="7771759" cy="2172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a:extLst>
              <a:ext uri="{FF2B5EF4-FFF2-40B4-BE49-F238E27FC236}">
                <a16:creationId xmlns:a16="http://schemas.microsoft.com/office/drawing/2014/main" id="{7AFDCE1A-3F6D-4CE1-9265-E87019AE26CE}"/>
              </a:ext>
            </a:extLst>
          </p:cNvPr>
          <p:cNvGraphicFramePr/>
          <p:nvPr>
            <p:extLst>
              <p:ext uri="{D42A27DB-BD31-4B8C-83A1-F6EECF244321}">
                <p14:modId xmlns:p14="http://schemas.microsoft.com/office/powerpoint/2010/main" val="2690380878"/>
              </p:ext>
            </p:extLst>
          </p:nvPr>
        </p:nvGraphicFramePr>
        <p:xfrm>
          <a:off x="2209800" y="3049743"/>
          <a:ext cx="6477000" cy="1752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a 4">
            <a:extLst>
              <a:ext uri="{FF2B5EF4-FFF2-40B4-BE49-F238E27FC236}">
                <a16:creationId xmlns:a16="http://schemas.microsoft.com/office/drawing/2014/main" id="{8A4B4B66-2543-47E7-9F38-30C6F9E117EC}"/>
              </a:ext>
            </a:extLst>
          </p:cNvPr>
          <p:cNvGraphicFramePr/>
          <p:nvPr>
            <p:extLst>
              <p:ext uri="{D42A27DB-BD31-4B8C-83A1-F6EECF244321}">
                <p14:modId xmlns:p14="http://schemas.microsoft.com/office/powerpoint/2010/main" val="1026209114"/>
              </p:ext>
            </p:extLst>
          </p:nvPr>
        </p:nvGraphicFramePr>
        <p:xfrm>
          <a:off x="1295400" y="4802343"/>
          <a:ext cx="7619680" cy="1752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25356</TotalTime>
  <Words>3385</Words>
  <Application>Microsoft Office PowerPoint</Application>
  <PresentationFormat>Presentación en pantalla (4:3)</PresentationFormat>
  <Paragraphs>624</Paragraphs>
  <Slides>41</Slides>
  <Notes>7</Notes>
  <HiddenSlides>0</HiddenSlides>
  <MMClips>0</MMClips>
  <ScaleCrop>false</ScaleCrop>
  <HeadingPairs>
    <vt:vector size="6" baseType="variant">
      <vt:variant>
        <vt:lpstr>Fuentes usadas</vt:lpstr>
      </vt:variant>
      <vt:variant>
        <vt:i4>17</vt:i4>
      </vt:variant>
      <vt:variant>
        <vt:lpstr>Tema</vt:lpstr>
      </vt:variant>
      <vt:variant>
        <vt:i4>1</vt:i4>
      </vt:variant>
      <vt:variant>
        <vt:lpstr>Títulos de diapositiva</vt:lpstr>
      </vt:variant>
      <vt:variant>
        <vt:i4>41</vt:i4>
      </vt:variant>
    </vt:vector>
  </HeadingPairs>
  <TitlesOfParts>
    <vt:vector size="59" baseType="lpstr">
      <vt:lpstr>Aharoni</vt:lpstr>
      <vt:lpstr>Arial</vt:lpstr>
      <vt:lpstr>Arial Black</vt:lpstr>
      <vt:lpstr>Bahnschrift</vt:lpstr>
      <vt:lpstr>Calibri</vt:lpstr>
      <vt:lpstr>Candara</vt:lpstr>
      <vt:lpstr>Century Gothic</vt:lpstr>
      <vt:lpstr>inherit</vt:lpstr>
      <vt:lpstr>Khula</vt:lpstr>
      <vt:lpstr>Perpetua</vt:lpstr>
      <vt:lpstr>Segoe Fluent Icons</vt:lpstr>
      <vt:lpstr>Segoe Print</vt:lpstr>
      <vt:lpstr>Segoe UI Historic</vt:lpstr>
      <vt:lpstr>Times New Roman</vt:lpstr>
      <vt:lpstr>Verdana</vt:lpstr>
      <vt:lpstr>Wingdings</vt:lpstr>
      <vt:lpstr>Wingdings 3</vt:lpstr>
      <vt:lpstr>Ion</vt:lpstr>
      <vt:lpstr>Presentación de PowerPoint</vt:lpstr>
      <vt:lpstr>Presentación de PowerPoint</vt:lpstr>
      <vt:lpstr>GESTIÓN INSTITUCIONAL</vt:lpstr>
      <vt:lpstr>GESTIÓN INSTITUCIONAL</vt:lpstr>
      <vt:lpstr>Presentación de PowerPoint</vt:lpstr>
      <vt:lpstr>SESIONES  DE  DIRECTORIO</vt:lpstr>
      <vt:lpstr>Reuniones</vt:lpstr>
      <vt:lpstr>Reuniones</vt:lpstr>
      <vt:lpstr>   Reuniones</vt:lpstr>
      <vt:lpstr>   Reuniones</vt:lpstr>
      <vt:lpstr>Reuniones</vt:lpstr>
      <vt:lpstr>Reuniones</vt:lpstr>
      <vt:lpstr>Reuniones</vt:lpstr>
      <vt:lpstr>   Eventos </vt:lpstr>
      <vt:lpstr>Eventos </vt:lpstr>
      <vt:lpstr>Presentación de PowerPoint</vt:lpstr>
      <vt:lpstr>CAPACITACIONES PRESENCIALES</vt:lpstr>
      <vt:lpstr>CAPACITACIONES PRESENCIALES</vt:lpstr>
      <vt:lpstr>CAPACITACIONES PRESENCIALES</vt:lpstr>
      <vt:lpstr>     V I I Encuentro Deportivo Interparrpquiales</vt:lpstr>
      <vt:lpstr>Presentación de PowerPoint</vt:lpstr>
      <vt:lpstr>Presentación de PowerPoint</vt:lpstr>
      <vt:lpstr>Presentación de PowerPoint</vt:lpstr>
      <vt:lpstr>Presentación de PowerPoint</vt:lpstr>
      <vt:lpstr>Trabajo en Territorio/ Parroquias</vt:lpstr>
      <vt:lpstr>Trabajo en Territorio/ Parroquias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PREGUNTAS/APORTES CIUDADANÍA</vt:lpstr>
      <vt:lpstr>PREGUNTAS/APORTES CIUDADANÍA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Luffi</dc:creator>
  <cp:lastModifiedBy>User</cp:lastModifiedBy>
  <cp:revision>543</cp:revision>
  <dcterms:created xsi:type="dcterms:W3CDTF">2022-09-02T22:23:14Z</dcterms:created>
  <dcterms:modified xsi:type="dcterms:W3CDTF">2025-06-19T21:23:42Z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2022-04-11T00:00:00Z</vt:filetime>
  </property>
  <property fmtid="{D5CDD505-2E9C-101B-9397-08002B2CF9AE}" pid="3" name="Creator">
    <vt:lpwstr>Microsoft® PowerPoint® 2019</vt:lpwstr>
  </property>
  <property fmtid="{D5CDD505-2E9C-101B-9397-08002B2CF9AE}" pid="4" name="LastSaved">
    <vt:filetime>2022-09-02T00:00:00Z</vt:filetime>
  </property>
</Properties>
</file>